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20"/>
  </p:notesMasterIdLst>
  <p:sldIdLst>
    <p:sldId id="447" r:id="rId2"/>
    <p:sldId id="448" r:id="rId3"/>
    <p:sldId id="449" r:id="rId4"/>
    <p:sldId id="450" r:id="rId5"/>
    <p:sldId id="451" r:id="rId6"/>
    <p:sldId id="387" r:id="rId7"/>
    <p:sldId id="392" r:id="rId8"/>
    <p:sldId id="393" r:id="rId9"/>
    <p:sldId id="439" r:id="rId10"/>
    <p:sldId id="441" r:id="rId11"/>
    <p:sldId id="440" r:id="rId12"/>
    <p:sldId id="443" r:id="rId13"/>
    <p:sldId id="388" r:id="rId14"/>
    <p:sldId id="446" r:id="rId15"/>
    <p:sldId id="421" r:id="rId16"/>
    <p:sldId id="407" r:id="rId17"/>
    <p:sldId id="414" r:id="rId18"/>
    <p:sldId id="412" r:id="rId19"/>
  </p:sldIdLst>
  <p:sldSz cx="9144000" cy="6858000" type="screen4x3"/>
  <p:notesSz cx="6705600" cy="8686800"/>
  <p:custShowLst>
    <p:custShow name="Salesmeetings" id="0">
      <p:sldLst/>
    </p:custShow>
    <p:custShow name="Technic" id="1">
      <p:sldLst/>
    </p:custShow>
    <p:custShow name="Organisation" id="2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99"/>
    <a:srgbClr val="333333"/>
    <a:srgbClr val="286F88"/>
    <a:srgbClr val="B80000"/>
    <a:srgbClr val="008200"/>
    <a:srgbClr val="686868"/>
    <a:srgbClr val="820019"/>
    <a:srgbClr val="D4D4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780" autoAdjust="0"/>
  </p:normalViewPr>
  <p:slideViewPr>
    <p:cSldViewPr snapToGrid="0">
      <p:cViewPr>
        <p:scale>
          <a:sx n="80" d="100"/>
          <a:sy n="80" d="100"/>
        </p:scale>
        <p:origin x="-858" y="-444"/>
      </p:cViewPr>
      <p:guideLst>
        <p:guide orient="horz" pos="21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0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rueSyntaxBold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8888" y="0"/>
            <a:ext cx="2906712" cy="40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ueSyntaxBold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76275"/>
            <a:ext cx="4337050" cy="3252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130675"/>
            <a:ext cx="4918075" cy="392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62938"/>
            <a:ext cx="2906713" cy="40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rueSyntaxBold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8888" y="8262938"/>
            <a:ext cx="2906712" cy="40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ueSyntaxBold" pitchFamily="2" charset="0"/>
              </a:defRPr>
            </a:lvl1pPr>
          </a:lstStyle>
          <a:p>
            <a:pPr>
              <a:defRPr/>
            </a:pPr>
            <a:fld id="{6B988A01-9424-4D0F-98DF-250C733110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0EB9B-D0AD-4264-8E8B-A95BD722EDE7}" type="slidenum">
              <a:rPr lang="en-US"/>
              <a:pPr/>
              <a:t>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42938"/>
            <a:ext cx="4389437" cy="32908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146" y="4139454"/>
            <a:ext cx="4941722" cy="3914609"/>
          </a:xfrm>
          <a:noFill/>
          <a:ln/>
        </p:spPr>
        <p:txBody>
          <a:bodyPr lIns="86051" tIns="43027" rIns="86051" bIns="43027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0463" y="642938"/>
            <a:ext cx="4389437" cy="3292475"/>
          </a:xfrm>
          <a:ln/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585DB-1AA6-400A-8FED-9BDA96BC577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leBildschirm"/>
          <p:cNvPicPr>
            <a:picLocks noChangeAspect="1" noChangeArrowheads="1"/>
          </p:cNvPicPr>
          <p:nvPr/>
        </p:nvPicPr>
        <p:blipFill>
          <a:blip r:embed="rId2" cstate="print"/>
          <a:srcRect t="6012" b="12614"/>
          <a:stretch>
            <a:fillRect/>
          </a:stretch>
        </p:blipFill>
        <p:spPr bwMode="auto">
          <a:xfrm>
            <a:off x="179388" y="765175"/>
            <a:ext cx="896461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3933825"/>
            <a:ext cx="8964612" cy="2303463"/>
          </a:xfrm>
          <a:prstGeom prst="rect">
            <a:avLst/>
          </a:prstGeom>
          <a:solidFill>
            <a:srgbClr val="FFFFFF">
              <a:alpha val="49019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79388" y="611188"/>
            <a:ext cx="6673850" cy="952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9450" y="6130925"/>
            <a:ext cx="16176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GB" sz="1100" smtClean="0">
              <a:solidFill>
                <a:srgbClr val="14213D"/>
              </a:solidFill>
              <a:latin typeface="TrueSyntaxItalic" pitchFamily="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36513" y="0"/>
            <a:ext cx="152401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solidFill>
                <a:srgbClr val="061947"/>
              </a:solidFill>
              <a:latin typeface="TrueSyntaxBold" pitchFamily="2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8569325" y="620713"/>
            <a:ext cx="574675" cy="0"/>
          </a:xfrm>
          <a:prstGeom prst="line">
            <a:avLst/>
          </a:prstGeom>
          <a:noFill/>
          <a:ln w="6350">
            <a:solidFill>
              <a:srgbClr val="FC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0" name="Picture 13" descr="berend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5888"/>
            <a:ext cx="169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79388" y="5516563"/>
            <a:ext cx="8964612" cy="719137"/>
          </a:xfrm>
          <a:prstGeom prst="rect">
            <a:avLst/>
          </a:prstGeom>
          <a:solidFill>
            <a:srgbClr val="FFFFFF">
              <a:alpha val="49019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954838" y="503238"/>
            <a:ext cx="15319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v-SE" sz="800" i="1" smtClean="0">
                <a:solidFill>
                  <a:schemeClr val="hlink"/>
                </a:solidFill>
              </a:rPr>
              <a:t>For Berendsen By Berendsen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954838" y="503238"/>
            <a:ext cx="15319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v-SE" sz="800" i="1" smtClean="0">
                <a:solidFill>
                  <a:schemeClr val="hlink"/>
                </a:solidFill>
              </a:rPr>
              <a:t>For Berendsen By Berendsen</a:t>
            </a:r>
          </a:p>
        </p:txBody>
      </p:sp>
      <p:sp>
        <p:nvSpPr>
          <p:cNvPr id="14" name="Text Box 17"/>
          <p:cNvSpPr txBox="1">
            <a:spLocks noChangeArrowheads="1"/>
          </p:cNvSpPr>
          <p:nvPr userDrawn="1"/>
        </p:nvSpPr>
        <p:spPr bwMode="auto">
          <a:xfrm>
            <a:off x="6954838" y="503238"/>
            <a:ext cx="15319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v-SE" sz="800" i="1" smtClean="0">
                <a:solidFill>
                  <a:schemeClr val="hlink"/>
                </a:solidFill>
              </a:rPr>
              <a:t>For Berendsen By Berendsen</a:t>
            </a: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3141663"/>
            <a:ext cx="799465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8163" y="4797425"/>
            <a:ext cx="8066087" cy="172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87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92782-17F7-42F2-BEE5-E3D79B2F3E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901A-B077-4839-9690-4D9E546BE6E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3688" y="1341438"/>
            <a:ext cx="1889125" cy="482441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71550" y="1341438"/>
            <a:ext cx="5519738" cy="48244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4B72-CBA5-4F02-8B30-7E3BEAAE2A2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971550" y="1341438"/>
            <a:ext cx="7561263" cy="48244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9C18E-AD5D-444D-AF3F-FE5ABDB6DBA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50FA-3DD6-4C55-BBA8-8E39507DFC5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7F84-D7E3-441F-BDBE-A969A2E9B9A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50" y="2276475"/>
            <a:ext cx="3703638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27588" y="2276475"/>
            <a:ext cx="3705225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D41E-7D27-442A-85FA-8BB35712D71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D05E-E4E5-4A58-A956-2BB8668273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1896-B700-449C-8457-63E031FB65B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79BF-1989-4C20-A11C-1E023E03F4A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47BE-0139-4165-A1BB-D88BD9AF335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3274-38BD-488A-833A-19AC9FF49CD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341438"/>
            <a:ext cx="75612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  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276475"/>
            <a:ext cx="75612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679450" y="6130925"/>
            <a:ext cx="16176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GB" sz="1100" smtClean="0">
              <a:solidFill>
                <a:srgbClr val="14213D"/>
              </a:solidFill>
              <a:latin typeface="TrueSyntaxItalic" pitchFamily="2" charset="0"/>
            </a:endParaRPr>
          </a:p>
        </p:txBody>
      </p:sp>
      <p:sp>
        <p:nvSpPr>
          <p:cNvPr id="3328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6246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28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6246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28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66246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E8021BE-7B5B-41A7-A846-A6A54DB5E65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33" name="Picture 15" descr="berends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115888"/>
            <a:ext cx="169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9"/>
          <p:cNvSpPr>
            <a:spLocks noChangeArrowheads="1"/>
          </p:cNvSpPr>
          <p:nvPr userDrawn="1"/>
        </p:nvSpPr>
        <p:spPr bwMode="auto">
          <a:xfrm>
            <a:off x="0" y="6281738"/>
            <a:ext cx="9144000" cy="576262"/>
          </a:xfrm>
          <a:prstGeom prst="rect">
            <a:avLst/>
          </a:prstGeom>
          <a:solidFill>
            <a:srgbClr val="33333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5" name="Rectangle 20"/>
          <p:cNvSpPr>
            <a:spLocks noChangeArrowheads="1"/>
          </p:cNvSpPr>
          <p:nvPr userDrawn="1"/>
        </p:nvSpPr>
        <p:spPr bwMode="auto">
          <a:xfrm>
            <a:off x="0" y="714375"/>
            <a:ext cx="9144000" cy="55689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33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xStyles>
    <p:titleStyle>
      <a:lvl1pPr algn="l" defTabSz="831850" rtl="0" eaLnBrk="0" fontAlgn="base" hangingPunct="0">
        <a:lnSpc>
          <a:spcPts val="3000"/>
        </a:lnSpc>
        <a:spcBef>
          <a:spcPct val="0"/>
        </a:spcBef>
        <a:spcAft>
          <a:spcPct val="0"/>
        </a:spcAft>
        <a:tabLst>
          <a:tab pos="4762500" algn="l"/>
        </a:tabLst>
        <a:defRPr sz="2000">
          <a:solidFill>
            <a:srgbClr val="003366"/>
          </a:solidFill>
          <a:latin typeface="+mj-lt"/>
          <a:ea typeface="+mj-ea"/>
          <a:cs typeface="+mj-cs"/>
        </a:defRPr>
      </a:lvl1pPr>
      <a:lvl2pPr algn="l" defTabSz="831850" rtl="0" eaLnBrk="0" fontAlgn="base" hangingPunct="0">
        <a:lnSpc>
          <a:spcPts val="3000"/>
        </a:lnSpc>
        <a:spcBef>
          <a:spcPct val="0"/>
        </a:spcBef>
        <a:spcAft>
          <a:spcPct val="0"/>
        </a:spcAft>
        <a:tabLst>
          <a:tab pos="4762500" algn="l"/>
        </a:tabLst>
        <a:defRPr sz="2000">
          <a:solidFill>
            <a:srgbClr val="003366"/>
          </a:solidFill>
          <a:latin typeface="Arial" charset="0"/>
        </a:defRPr>
      </a:lvl2pPr>
      <a:lvl3pPr algn="l" defTabSz="831850" rtl="0" eaLnBrk="0" fontAlgn="base" hangingPunct="0">
        <a:lnSpc>
          <a:spcPts val="3000"/>
        </a:lnSpc>
        <a:spcBef>
          <a:spcPct val="0"/>
        </a:spcBef>
        <a:spcAft>
          <a:spcPct val="0"/>
        </a:spcAft>
        <a:tabLst>
          <a:tab pos="4762500" algn="l"/>
        </a:tabLst>
        <a:defRPr sz="2000">
          <a:solidFill>
            <a:srgbClr val="003366"/>
          </a:solidFill>
          <a:latin typeface="Arial" charset="0"/>
        </a:defRPr>
      </a:lvl3pPr>
      <a:lvl4pPr algn="l" defTabSz="831850" rtl="0" eaLnBrk="0" fontAlgn="base" hangingPunct="0">
        <a:lnSpc>
          <a:spcPts val="3000"/>
        </a:lnSpc>
        <a:spcBef>
          <a:spcPct val="0"/>
        </a:spcBef>
        <a:spcAft>
          <a:spcPct val="0"/>
        </a:spcAft>
        <a:tabLst>
          <a:tab pos="4762500" algn="l"/>
        </a:tabLst>
        <a:defRPr sz="2000">
          <a:solidFill>
            <a:srgbClr val="003366"/>
          </a:solidFill>
          <a:latin typeface="Arial" charset="0"/>
        </a:defRPr>
      </a:lvl4pPr>
      <a:lvl5pPr algn="l" defTabSz="831850" rtl="0" eaLnBrk="0" fontAlgn="base" hangingPunct="0">
        <a:lnSpc>
          <a:spcPts val="3000"/>
        </a:lnSpc>
        <a:spcBef>
          <a:spcPct val="0"/>
        </a:spcBef>
        <a:spcAft>
          <a:spcPct val="0"/>
        </a:spcAft>
        <a:tabLst>
          <a:tab pos="4762500" algn="l"/>
        </a:tabLst>
        <a:defRPr sz="2000">
          <a:solidFill>
            <a:srgbClr val="003366"/>
          </a:solidFill>
          <a:latin typeface="Arial" charset="0"/>
        </a:defRPr>
      </a:lvl5pPr>
      <a:lvl6pPr marL="457200" algn="l" defTabSz="831850" rtl="0" eaLnBrk="0" fontAlgn="base" hangingPunct="0">
        <a:lnSpc>
          <a:spcPts val="3000"/>
        </a:lnSpc>
        <a:spcBef>
          <a:spcPct val="0"/>
        </a:spcBef>
        <a:spcAft>
          <a:spcPct val="0"/>
        </a:spcAft>
        <a:tabLst>
          <a:tab pos="4762500" algn="l"/>
        </a:tabLst>
        <a:defRPr sz="2000">
          <a:solidFill>
            <a:srgbClr val="003366"/>
          </a:solidFill>
          <a:latin typeface="Arial" charset="0"/>
        </a:defRPr>
      </a:lvl6pPr>
      <a:lvl7pPr marL="914400" algn="l" defTabSz="831850" rtl="0" eaLnBrk="0" fontAlgn="base" hangingPunct="0">
        <a:lnSpc>
          <a:spcPts val="3000"/>
        </a:lnSpc>
        <a:spcBef>
          <a:spcPct val="0"/>
        </a:spcBef>
        <a:spcAft>
          <a:spcPct val="0"/>
        </a:spcAft>
        <a:tabLst>
          <a:tab pos="4762500" algn="l"/>
        </a:tabLst>
        <a:defRPr sz="2000">
          <a:solidFill>
            <a:srgbClr val="003366"/>
          </a:solidFill>
          <a:latin typeface="Arial" charset="0"/>
        </a:defRPr>
      </a:lvl7pPr>
      <a:lvl8pPr marL="1371600" algn="l" defTabSz="831850" rtl="0" eaLnBrk="0" fontAlgn="base" hangingPunct="0">
        <a:lnSpc>
          <a:spcPts val="3000"/>
        </a:lnSpc>
        <a:spcBef>
          <a:spcPct val="0"/>
        </a:spcBef>
        <a:spcAft>
          <a:spcPct val="0"/>
        </a:spcAft>
        <a:tabLst>
          <a:tab pos="4762500" algn="l"/>
        </a:tabLst>
        <a:defRPr sz="2000">
          <a:solidFill>
            <a:srgbClr val="003366"/>
          </a:solidFill>
          <a:latin typeface="Arial" charset="0"/>
        </a:defRPr>
      </a:lvl8pPr>
      <a:lvl9pPr marL="1828800" algn="l" defTabSz="831850" rtl="0" eaLnBrk="0" fontAlgn="base" hangingPunct="0">
        <a:lnSpc>
          <a:spcPts val="3000"/>
        </a:lnSpc>
        <a:spcBef>
          <a:spcPct val="0"/>
        </a:spcBef>
        <a:spcAft>
          <a:spcPct val="0"/>
        </a:spcAft>
        <a:tabLst>
          <a:tab pos="4762500" algn="l"/>
        </a:tabLst>
        <a:defRPr sz="2000">
          <a:solidFill>
            <a:srgbClr val="003366"/>
          </a:solidFill>
          <a:latin typeface="Arial" charset="0"/>
        </a:defRPr>
      </a:lvl9pPr>
    </p:titleStyle>
    <p:bodyStyle>
      <a:lvl1pPr marL="374650" indent="-374650" algn="l" defTabSz="83185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l"/>
        <a:defRPr sz="1600">
          <a:solidFill>
            <a:srgbClr val="003366"/>
          </a:solidFill>
          <a:latin typeface="+mn-lt"/>
          <a:ea typeface="+mn-ea"/>
          <a:cs typeface="+mn-cs"/>
        </a:defRPr>
      </a:lvl1pPr>
      <a:lvl2pPr marL="811213" indent="-311150" algn="l" defTabSz="83185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Times"/>
        <a:buChar char="•"/>
        <a:defRPr sz="1600">
          <a:solidFill>
            <a:srgbClr val="003366"/>
          </a:solidFill>
          <a:latin typeface="+mn-lt"/>
        </a:defRPr>
      </a:lvl2pPr>
      <a:lvl3pPr marL="1247775" indent="-249238" algn="l" defTabSz="83185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Times"/>
        <a:buChar char="•"/>
        <a:defRPr sz="1400">
          <a:solidFill>
            <a:srgbClr val="003366"/>
          </a:solidFill>
          <a:latin typeface="+mn-lt"/>
        </a:defRPr>
      </a:lvl3pPr>
      <a:lvl4pPr marL="1685925" indent="-247650" algn="l" defTabSz="83185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Times"/>
        <a:buChar char="•"/>
        <a:defRPr sz="1200">
          <a:solidFill>
            <a:srgbClr val="003366"/>
          </a:solidFill>
          <a:latin typeface="+mn-lt"/>
        </a:defRPr>
      </a:lvl4pPr>
      <a:lvl5pPr marL="2125663" indent="-249238" algn="l" defTabSz="83185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Times"/>
        <a:buChar char="•"/>
        <a:defRPr sz="1200">
          <a:solidFill>
            <a:srgbClr val="003366"/>
          </a:solidFill>
          <a:latin typeface="+mn-lt"/>
        </a:defRPr>
      </a:lvl5pPr>
      <a:lvl6pPr marL="2582863" indent="-249238" algn="l" defTabSz="83185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Times" pitchFamily="18" charset="0"/>
        <a:buChar char="•"/>
        <a:defRPr sz="1200">
          <a:solidFill>
            <a:srgbClr val="003366"/>
          </a:solidFill>
          <a:latin typeface="+mn-lt"/>
        </a:defRPr>
      </a:lvl6pPr>
      <a:lvl7pPr marL="3040063" indent="-249238" algn="l" defTabSz="83185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Times" pitchFamily="18" charset="0"/>
        <a:buChar char="•"/>
        <a:defRPr sz="1200">
          <a:solidFill>
            <a:srgbClr val="003366"/>
          </a:solidFill>
          <a:latin typeface="+mn-lt"/>
        </a:defRPr>
      </a:lvl7pPr>
      <a:lvl8pPr marL="3497263" indent="-249238" algn="l" defTabSz="83185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Times" pitchFamily="18" charset="0"/>
        <a:buChar char="•"/>
        <a:defRPr sz="1200">
          <a:solidFill>
            <a:srgbClr val="003366"/>
          </a:solidFill>
          <a:latin typeface="+mn-lt"/>
        </a:defRPr>
      </a:lvl8pPr>
      <a:lvl9pPr marL="3954463" indent="-249238" algn="l" defTabSz="831850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Times" pitchFamily="18" charset="0"/>
        <a:buChar char="•"/>
        <a:defRPr sz="1200">
          <a:solidFill>
            <a:srgbClr val="003366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261AB8-1960-405C-9E7B-EF02583928B5}" type="slidenum">
              <a:rPr lang="en-GB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752528"/>
          </a:xfrm>
          <a:prstGeom prst="rect">
            <a:avLst/>
          </a:prstGeom>
          <a:solidFill>
            <a:srgbClr val="00102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97523" y="1219200"/>
            <a:ext cx="66000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8318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4762500" algn="l"/>
              </a:tabLst>
            </a:pPr>
            <a:endParaRPr lang="de-DE" sz="2500">
              <a:solidFill>
                <a:srgbClr val="FFFFFF"/>
              </a:solidFill>
              <a:latin typeface="TrueSyntaxBLack" pitchFamily="2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5314" y="1773238"/>
            <a:ext cx="7727565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300" dirty="0">
                <a:solidFill>
                  <a:srgbClr val="FFFFFF"/>
                </a:solidFill>
                <a:latin typeface="Arial Black" pitchFamily="34" charset="0"/>
              </a:rPr>
              <a:t>BERENDSEN </a:t>
            </a:r>
            <a:r>
              <a:rPr lang="pl-PL" sz="3300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GB" sz="3300" dirty="0">
                <a:solidFill>
                  <a:srgbClr val="FFFFFF"/>
                </a:solidFill>
                <a:latin typeface="Arial Black" pitchFamily="34" charset="0"/>
              </a:rPr>
              <a:t>TEXTIL</a:t>
            </a:r>
            <a:r>
              <a:rPr lang="pl-PL" sz="3300" dirty="0">
                <a:solidFill>
                  <a:srgbClr val="FFFFFF"/>
                </a:solidFill>
                <a:latin typeface="Arial Black" pitchFamily="34" charset="0"/>
              </a:rPr>
              <a:t>E  </a:t>
            </a:r>
            <a:r>
              <a:rPr lang="en-GB" sz="3300" dirty="0">
                <a:solidFill>
                  <a:srgbClr val="FFFFFF"/>
                </a:solidFill>
                <a:latin typeface="Arial Black" pitchFamily="34" charset="0"/>
              </a:rPr>
              <a:t>SERVICE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798279" y="2603500"/>
            <a:ext cx="358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8318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4762500" algn="l"/>
              </a:tabLst>
            </a:pPr>
            <a:endParaRPr lang="de-DE" sz="2500">
              <a:solidFill>
                <a:srgbClr val="FFFFFF"/>
              </a:solidFill>
              <a:latin typeface="TrueSyntaxBLack" pitchFamily="2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212976"/>
            <a:ext cx="9144000" cy="2087564"/>
            <a:chOff x="40" y="2115"/>
            <a:chExt cx="6240" cy="1315"/>
          </a:xfrm>
        </p:grpSpPr>
        <p:pic>
          <p:nvPicPr>
            <p:cNvPr id="4105" name="Picture 7" descr="truck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8" y="2115"/>
              <a:ext cx="1442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9" descr="p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" y="2115"/>
              <a:ext cx="1293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10" descr="Facility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2160"/>
              <a:ext cx="852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2" descr="mat1"/>
            <p:cNvPicPr>
              <a:picLocks noChangeAspect="1" noChangeArrowheads="1"/>
            </p:cNvPicPr>
            <p:nvPr/>
          </p:nvPicPr>
          <p:blipFill>
            <a:blip r:embed="rId6" cstate="print"/>
            <a:srcRect l="16740" r="9720" b="25012"/>
            <a:stretch>
              <a:fillRect/>
            </a:stretch>
          </p:blipFill>
          <p:spPr bwMode="auto">
            <a:xfrm>
              <a:off x="3886" y="2115"/>
              <a:ext cx="998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8" descr="drogen van clr kled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6774" y="3212976"/>
            <a:ext cx="22599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C:\Users\tomasz.stolarski\Desktop\janusz\www\nowa strona\Główna\Czym się zajmujemy\Odzież robocza\Odzież spożywcza\230x1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6718" y="3212976"/>
            <a:ext cx="1585170" cy="2088232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0" y="5301208"/>
            <a:ext cx="4439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Leading Service Excellence</a:t>
            </a:r>
            <a:endParaRPr lang="en-GB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Rectangle 4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GB" sz="3200" i="1" dirty="0">
                <a:solidFill>
                  <a:srgbClr val="333333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4C"/>
                    </a:outerShdw>
                  </a:cont>
                  <a:cont type="tree" name="">
                    <a:effect ref="fillLine"/>
                    <a:outerShdw dist="38100" dir="2700000" algn="tl">
                      <a:srgbClr val="1E1E1E"/>
                    </a:outerShdw>
                  </a:cont>
                  <a:effect ref="fillLine"/>
                </a:effectDag>
                <a:latin typeface="Arial Unicode MS" pitchFamily="34" charset="-128"/>
              </a:rPr>
              <a:t>SOL history</a:t>
            </a:r>
            <a:endParaRPr lang="sv-SE" sz="3200" i="1" dirty="0">
              <a:solidFill>
                <a:srgbClr val="333333"/>
              </a:solidFill>
              <a:effectDag name="">
                <a:cont type="tree" name="">
                  <a:effect ref="fillLine"/>
                  <a:outerShdw dist="38100" dir="13500000" algn="br">
                    <a:srgbClr val="4C4C4C"/>
                  </a:outerShdw>
                </a:cont>
                <a:cont type="tree" name="">
                  <a:effect ref="fillLine"/>
                  <a:outerShdw dist="38100" dir="2700000" algn="tl">
                    <a:srgbClr val="1E1E1E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381957" name="Rectangle 5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</p:txBody>
      </p:sp>
      <p:pic>
        <p:nvPicPr>
          <p:cNvPr id="7172" name="Picture 16" descr="software design"/>
          <p:cNvPicPr>
            <a:picLocks noChangeAspect="1" noChangeArrowheads="1"/>
          </p:cNvPicPr>
          <p:nvPr/>
        </p:nvPicPr>
        <p:blipFill>
          <a:blip r:embed="rId2" cstate="print">
            <a:lum bright="16000" contrast="-20000"/>
            <a:grayscl/>
          </a:blip>
          <a:srcRect/>
          <a:stretch>
            <a:fillRect/>
          </a:stretch>
        </p:blipFill>
        <p:spPr bwMode="auto">
          <a:xfrm>
            <a:off x="0" y="715963"/>
            <a:ext cx="91440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1331913"/>
            <a:ext cx="1370013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Elipsa 42"/>
          <p:cNvSpPr/>
          <p:nvPr/>
        </p:nvSpPr>
        <p:spPr>
          <a:xfrm>
            <a:off x="1177925" y="5475288"/>
            <a:ext cx="642938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1963738" y="5475288"/>
            <a:ext cx="642937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2749550" y="5475288"/>
            <a:ext cx="642938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3535363" y="5475288"/>
            <a:ext cx="642937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4321175" y="5475288"/>
            <a:ext cx="642938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cxnSp>
        <p:nvCxnSpPr>
          <p:cNvPr id="86" name="Łącznik prosty ze strzałką 85"/>
          <p:cNvCxnSpPr>
            <a:stCxn id="43" idx="0"/>
            <a:endCxn id="87" idx="3"/>
          </p:cNvCxnSpPr>
          <p:nvPr/>
        </p:nvCxnSpPr>
        <p:spPr>
          <a:xfrm rot="5400000" flipH="1" flipV="1">
            <a:off x="1385093" y="4523582"/>
            <a:ext cx="1065213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a 86"/>
          <p:cNvSpPr/>
          <p:nvPr/>
        </p:nvSpPr>
        <p:spPr>
          <a:xfrm>
            <a:off x="2106613" y="3189288"/>
            <a:ext cx="1571625" cy="1428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88" name="Łącznik prosty ze strzałką 87"/>
          <p:cNvCxnSpPr/>
          <p:nvPr/>
        </p:nvCxnSpPr>
        <p:spPr>
          <a:xfrm rot="5400000" flipH="1" flipV="1">
            <a:off x="2106613" y="4903788"/>
            <a:ext cx="8572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ze strzałką 88"/>
          <p:cNvCxnSpPr/>
          <p:nvPr/>
        </p:nvCxnSpPr>
        <p:spPr>
          <a:xfrm rot="16200000" flipV="1">
            <a:off x="2606675" y="5046663"/>
            <a:ext cx="928687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ze strzałką 89"/>
          <p:cNvCxnSpPr/>
          <p:nvPr/>
        </p:nvCxnSpPr>
        <p:spPr>
          <a:xfrm rot="16200000" flipV="1">
            <a:off x="3071019" y="4725194"/>
            <a:ext cx="92868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/>
          <p:cNvCxnSpPr>
            <a:endCxn id="87" idx="5"/>
          </p:cNvCxnSpPr>
          <p:nvPr/>
        </p:nvCxnSpPr>
        <p:spPr>
          <a:xfrm rot="10800000">
            <a:off x="3448050" y="4410075"/>
            <a:ext cx="1087438" cy="1065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pole tekstowe 91"/>
          <p:cNvSpPr txBox="1">
            <a:spLocks noChangeArrowheads="1"/>
          </p:cNvSpPr>
          <p:nvPr/>
        </p:nvSpPr>
        <p:spPr bwMode="auto">
          <a:xfrm>
            <a:off x="2297113" y="3546475"/>
            <a:ext cx="1255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Central</a:t>
            </a:r>
          </a:p>
          <a:p>
            <a:r>
              <a:rPr lang="pl-PL"/>
              <a:t>Warehouse</a:t>
            </a:r>
          </a:p>
        </p:txBody>
      </p:sp>
      <p:sp>
        <p:nvSpPr>
          <p:cNvPr id="93" name="pole tekstowe 92"/>
          <p:cNvSpPr txBox="1">
            <a:spLocks noChangeArrowheads="1"/>
          </p:cNvSpPr>
          <p:nvPr/>
        </p:nvSpPr>
        <p:spPr bwMode="auto">
          <a:xfrm>
            <a:off x="1214438" y="5654675"/>
            <a:ext cx="57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ZUK</a:t>
            </a:r>
          </a:p>
        </p:txBody>
      </p:sp>
      <p:sp>
        <p:nvSpPr>
          <p:cNvPr id="94" name="pole tekstowe 93"/>
          <p:cNvSpPr txBox="1">
            <a:spLocks noChangeArrowheads="1"/>
          </p:cNvSpPr>
          <p:nvPr/>
        </p:nvSpPr>
        <p:spPr bwMode="auto">
          <a:xfrm>
            <a:off x="1976438" y="5654675"/>
            <a:ext cx="57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KAT</a:t>
            </a:r>
          </a:p>
        </p:txBody>
      </p:sp>
      <p:sp>
        <p:nvSpPr>
          <p:cNvPr id="95" name="pole tekstowe 94"/>
          <p:cNvSpPr txBox="1">
            <a:spLocks noChangeArrowheads="1"/>
          </p:cNvSpPr>
          <p:nvPr/>
        </p:nvSpPr>
        <p:spPr bwMode="auto">
          <a:xfrm>
            <a:off x="2762250" y="5654675"/>
            <a:ext cx="57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POZ</a:t>
            </a:r>
          </a:p>
        </p:txBody>
      </p:sp>
      <p:sp>
        <p:nvSpPr>
          <p:cNvPr id="96" name="pole tekstowe 95"/>
          <p:cNvSpPr txBox="1">
            <a:spLocks noChangeArrowheads="1"/>
          </p:cNvSpPr>
          <p:nvPr/>
        </p:nvSpPr>
        <p:spPr bwMode="auto">
          <a:xfrm>
            <a:off x="3511550" y="5654675"/>
            <a:ext cx="714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WAW</a:t>
            </a:r>
          </a:p>
        </p:txBody>
      </p:sp>
      <p:sp>
        <p:nvSpPr>
          <p:cNvPr id="97" name="pole tekstowe 96"/>
          <p:cNvSpPr txBox="1">
            <a:spLocks noChangeArrowheads="1"/>
          </p:cNvSpPr>
          <p:nvPr/>
        </p:nvSpPr>
        <p:spPr bwMode="auto">
          <a:xfrm>
            <a:off x="4357688" y="5641975"/>
            <a:ext cx="571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WRO</a:t>
            </a:r>
          </a:p>
        </p:txBody>
      </p:sp>
      <p:sp>
        <p:nvSpPr>
          <p:cNvPr id="98" name="pole tekstowe 97"/>
          <p:cNvSpPr txBox="1">
            <a:spLocks noChangeArrowheads="1"/>
          </p:cNvSpPr>
          <p:nvPr/>
        </p:nvSpPr>
        <p:spPr bwMode="auto">
          <a:xfrm>
            <a:off x="2498725" y="4903788"/>
            <a:ext cx="89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Orders</a:t>
            </a:r>
          </a:p>
        </p:txBody>
      </p:sp>
      <p:cxnSp>
        <p:nvCxnSpPr>
          <p:cNvPr id="99" name="Łącznik prosty ze strzałką 98"/>
          <p:cNvCxnSpPr>
            <a:stCxn id="87" idx="7"/>
          </p:cNvCxnSpPr>
          <p:nvPr/>
        </p:nvCxnSpPr>
        <p:spPr>
          <a:xfrm flipV="1">
            <a:off x="3448050" y="2760663"/>
            <a:ext cx="658813" cy="63817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ze strzałką 99"/>
          <p:cNvCxnSpPr>
            <a:stCxn id="101" idx="6"/>
          </p:cNvCxnSpPr>
          <p:nvPr/>
        </p:nvCxnSpPr>
        <p:spPr>
          <a:xfrm>
            <a:off x="2178050" y="1725613"/>
            <a:ext cx="1928813" cy="37465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Elipsa 100"/>
          <p:cNvSpPr/>
          <p:nvPr/>
        </p:nvSpPr>
        <p:spPr>
          <a:xfrm>
            <a:off x="820738" y="1117600"/>
            <a:ext cx="1357312" cy="1214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102" name="pole tekstowe 101"/>
          <p:cNvSpPr txBox="1">
            <a:spLocks noChangeArrowheads="1"/>
          </p:cNvSpPr>
          <p:nvPr/>
        </p:nvSpPr>
        <p:spPr bwMode="auto">
          <a:xfrm>
            <a:off x="1000125" y="1533525"/>
            <a:ext cx="957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Supplier</a:t>
            </a:r>
          </a:p>
        </p:txBody>
      </p:sp>
      <p:sp>
        <p:nvSpPr>
          <p:cNvPr id="103" name="pole tekstowe 102"/>
          <p:cNvSpPr txBox="1">
            <a:spLocks noChangeArrowheads="1"/>
          </p:cNvSpPr>
          <p:nvPr/>
        </p:nvSpPr>
        <p:spPr bwMode="auto">
          <a:xfrm>
            <a:off x="4010025" y="3892550"/>
            <a:ext cx="1300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Stock level</a:t>
            </a:r>
          </a:p>
        </p:txBody>
      </p:sp>
      <p:cxnSp>
        <p:nvCxnSpPr>
          <p:cNvPr id="104" name="Łącznik prosty ze strzałką 103"/>
          <p:cNvCxnSpPr>
            <a:stCxn id="0" idx="1"/>
            <a:endCxn id="101" idx="5"/>
          </p:cNvCxnSpPr>
          <p:nvPr/>
        </p:nvCxnSpPr>
        <p:spPr>
          <a:xfrm flipH="1" flipV="1">
            <a:off x="1979613" y="2154238"/>
            <a:ext cx="2055812" cy="49530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Elipsa 104"/>
          <p:cNvSpPr/>
          <p:nvPr/>
        </p:nvSpPr>
        <p:spPr>
          <a:xfrm>
            <a:off x="7175500" y="1052513"/>
            <a:ext cx="1357313" cy="1214437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  <p:sp>
        <p:nvSpPr>
          <p:cNvPr id="106" name="pole tekstowe 105"/>
          <p:cNvSpPr txBox="1">
            <a:spLocks noChangeArrowheads="1"/>
          </p:cNvSpPr>
          <p:nvPr/>
        </p:nvSpPr>
        <p:spPr bwMode="auto">
          <a:xfrm>
            <a:off x="7264400" y="1512888"/>
            <a:ext cx="111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/>
              <a:t>  Work order</a:t>
            </a:r>
          </a:p>
        </p:txBody>
      </p:sp>
      <p:cxnSp>
        <p:nvCxnSpPr>
          <p:cNvPr id="107" name="Łącznik prosty ze strzałką 106"/>
          <p:cNvCxnSpPr>
            <a:endCxn id="105" idx="2"/>
          </p:cNvCxnSpPr>
          <p:nvPr/>
        </p:nvCxnSpPr>
        <p:spPr>
          <a:xfrm flipV="1">
            <a:off x="5392738" y="1660525"/>
            <a:ext cx="1782762" cy="25400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ole tekstowe 107"/>
          <p:cNvSpPr txBox="1">
            <a:spLocks noChangeArrowheads="1"/>
          </p:cNvSpPr>
          <p:nvPr/>
        </p:nvSpPr>
        <p:spPr bwMode="auto">
          <a:xfrm>
            <a:off x="1831975" y="254635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Purchase</a:t>
            </a:r>
          </a:p>
        </p:txBody>
      </p:sp>
      <p:sp>
        <p:nvSpPr>
          <p:cNvPr id="109" name="pole tekstowe 108"/>
          <p:cNvSpPr txBox="1">
            <a:spLocks noChangeArrowheads="1"/>
          </p:cNvSpPr>
          <p:nvPr/>
        </p:nvSpPr>
        <p:spPr bwMode="auto">
          <a:xfrm>
            <a:off x="2359025" y="1474788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Delivery</a:t>
            </a:r>
          </a:p>
        </p:txBody>
      </p:sp>
      <p:sp>
        <p:nvSpPr>
          <p:cNvPr id="110" name="pole tekstowe 109"/>
          <p:cNvSpPr txBox="1">
            <a:spLocks noChangeArrowheads="1"/>
          </p:cNvSpPr>
          <p:nvPr/>
        </p:nvSpPr>
        <p:spPr bwMode="auto">
          <a:xfrm>
            <a:off x="-1352550" y="3857625"/>
            <a:ext cx="128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Verification</a:t>
            </a:r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2738" y="2403475"/>
            <a:ext cx="892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33 -0.34297 L 0.58333 -0.0099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34 -0.00995 L 0.58334 -0.3429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34 -0.34297 L 0.58334 -0.0099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3" presetClass="exit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8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101" grpId="0" animBg="1"/>
      <p:bldP spid="102" grpId="0"/>
      <p:bldP spid="103" grpId="0"/>
      <p:bldP spid="105" grpId="0" animBg="1"/>
      <p:bldP spid="106" grpId="0"/>
      <p:bldP spid="108" grpId="0"/>
      <p:bldP spid="109" grpId="0"/>
      <p:bldP spid="110" grpId="0"/>
      <p:bldP spid="110" grpId="1"/>
      <p:bldP spid="110" grpId="2"/>
      <p:bldP spid="110" grpId="3"/>
      <p:bldP spid="110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2" descr="history - Kopia"/>
          <p:cNvPicPr>
            <a:picLocks noChangeAspect="1" noChangeArrowheads="1"/>
          </p:cNvPicPr>
          <p:nvPr/>
        </p:nvPicPr>
        <p:blipFill>
          <a:blip r:embed="rId2" cstate="print">
            <a:lum bright="50000" contrast="50000"/>
            <a:grayscl/>
          </a:blip>
          <a:srcRect/>
          <a:stretch>
            <a:fillRect/>
          </a:stretch>
        </p:blipFill>
        <p:spPr bwMode="auto">
          <a:xfrm>
            <a:off x="0" y="719138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2" name="Rectangle 4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GB" sz="3200" i="1" dirty="0">
                <a:solidFill>
                  <a:srgbClr val="333333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4C"/>
                    </a:outerShdw>
                  </a:cont>
                  <a:cont type="tree" name="">
                    <a:effect ref="fillLine"/>
                    <a:outerShdw dist="38100" dir="2700000" algn="tl">
                      <a:srgbClr val="1E1E1E"/>
                    </a:outerShdw>
                  </a:cont>
                  <a:effect ref="fillLine"/>
                </a:effectDag>
                <a:latin typeface="Arial Unicode MS" pitchFamily="34" charset="-128"/>
              </a:rPr>
              <a:t>SOL history</a:t>
            </a:r>
            <a:endParaRPr lang="sv-SE" sz="3200" i="1" dirty="0">
              <a:solidFill>
                <a:srgbClr val="333333"/>
              </a:solidFill>
              <a:effectDag name="">
                <a:cont type="tree" name="">
                  <a:effect ref="fillLine"/>
                  <a:outerShdw dist="38100" dir="13500000" algn="br">
                    <a:srgbClr val="4C4C4C"/>
                  </a:outerShdw>
                </a:cont>
                <a:cont type="tree" name="">
                  <a:effect ref="fillLine"/>
                  <a:outerShdw dist="38100" dir="2700000" algn="tl">
                    <a:srgbClr val="1E1E1E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380933" name="Rectangle 5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  <a:p>
            <a:pPr>
              <a:defRPr/>
            </a:pP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576513" y="0"/>
            <a:ext cx="6567487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just"/>
            <a:r>
              <a:rPr lang="en-US">
                <a:solidFill>
                  <a:srgbClr val="000000"/>
                </a:solidFill>
                <a:latin typeface="Syntax" pitchFamily="34" charset="0"/>
              </a:rPr>
              <a:t>Flowchart customer order</a:t>
            </a:r>
            <a:r>
              <a:rPr lang="en-GB">
                <a:solidFill>
                  <a:srgbClr val="000000"/>
                </a:solidFill>
                <a:latin typeface="Syntax" pitchFamily="34" charset="0"/>
              </a:rPr>
              <a:t> – order central warehouse</a:t>
            </a: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1331913" y="1046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Syntax" pitchFamily="34" charset="0"/>
            </a:endParaRPr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>
            <a:off x="271463" y="108426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SOL Internet order</a:t>
            </a:r>
          </a:p>
        </p:txBody>
      </p:sp>
      <p:sp>
        <p:nvSpPr>
          <p:cNvPr id="8200" name="AutoShape 5"/>
          <p:cNvSpPr>
            <a:spLocks noChangeArrowheads="1"/>
          </p:cNvSpPr>
          <p:nvPr/>
        </p:nvSpPr>
        <p:spPr bwMode="auto">
          <a:xfrm>
            <a:off x="271463" y="1589088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Customer</a:t>
            </a:r>
            <a:r>
              <a:rPr lang="sv-SE" sz="1200"/>
              <a:t> order</a:t>
            </a:r>
          </a:p>
        </p:txBody>
      </p:sp>
      <p:sp>
        <p:nvSpPr>
          <p:cNvPr id="8201" name="AutoShape 6"/>
          <p:cNvSpPr>
            <a:spLocks noChangeArrowheads="1"/>
          </p:cNvSpPr>
          <p:nvPr/>
        </p:nvSpPr>
        <p:spPr bwMode="auto">
          <a:xfrm>
            <a:off x="271463" y="209391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Replacement</a:t>
            </a:r>
            <a:r>
              <a:rPr lang="sv-SE" sz="1200"/>
              <a:t> order</a:t>
            </a:r>
          </a:p>
        </p:txBody>
      </p:sp>
      <p:sp>
        <p:nvSpPr>
          <p:cNvPr id="8202" name="AutoShape 7"/>
          <p:cNvSpPr>
            <a:spLocks noChangeArrowheads="1"/>
          </p:cNvSpPr>
          <p:nvPr/>
        </p:nvSpPr>
        <p:spPr bwMode="auto">
          <a:xfrm>
            <a:off x="19288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</a:t>
            </a:r>
            <a:r>
              <a:rPr lang="en-US" sz="1200"/>
              <a:t>suggestion</a:t>
            </a:r>
          </a:p>
        </p:txBody>
      </p:sp>
      <p:sp>
        <p:nvSpPr>
          <p:cNvPr id="8203" name="AutoShape 8"/>
          <p:cNvSpPr>
            <a:spLocks noChangeArrowheads="1"/>
          </p:cNvSpPr>
          <p:nvPr/>
        </p:nvSpPr>
        <p:spPr bwMode="auto">
          <a:xfrm>
            <a:off x="34401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to </a:t>
            </a:r>
            <a:br>
              <a:rPr lang="sv-SE" sz="1200"/>
            </a:br>
            <a:r>
              <a:rPr lang="sv-SE" sz="1200"/>
              <a:t>central stock</a:t>
            </a:r>
          </a:p>
        </p:txBody>
      </p:sp>
      <p:sp>
        <p:nvSpPr>
          <p:cNvPr id="8204" name="AutoShape 9"/>
          <p:cNvSpPr>
            <a:spLocks noChangeArrowheads="1"/>
          </p:cNvSpPr>
          <p:nvPr/>
        </p:nvSpPr>
        <p:spPr bwMode="auto">
          <a:xfrm>
            <a:off x="5457825" y="1092200"/>
            <a:ext cx="1296988" cy="1295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In </a:t>
            </a:r>
            <a:br>
              <a:rPr lang="sv-SE" sz="1200"/>
            </a:br>
            <a:r>
              <a:rPr lang="sv-SE" sz="1200"/>
              <a:t>stock</a:t>
            </a:r>
            <a:br>
              <a:rPr lang="sv-SE" sz="1200"/>
            </a:br>
            <a:r>
              <a:rPr lang="sv-SE" sz="1200"/>
              <a:t>Y/N</a:t>
            </a:r>
          </a:p>
        </p:txBody>
      </p:sp>
      <p:sp>
        <p:nvSpPr>
          <p:cNvPr id="8205" name="AutoShape 10"/>
          <p:cNvSpPr>
            <a:spLocks noChangeArrowheads="1"/>
          </p:cNvSpPr>
          <p:nvPr/>
        </p:nvSpPr>
        <p:spPr bwMode="auto">
          <a:xfrm>
            <a:off x="7096125" y="1452563"/>
            <a:ext cx="1296988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Purchase</a:t>
            </a:r>
          </a:p>
        </p:txBody>
      </p:sp>
      <p:cxnSp>
        <p:nvCxnSpPr>
          <p:cNvPr id="8206" name="AutoShape 19"/>
          <p:cNvCxnSpPr>
            <a:cxnSpLocks noChangeShapeType="1"/>
            <a:stCxn id="8199" idx="2"/>
            <a:endCxn id="8200" idx="0"/>
          </p:cNvCxnSpPr>
          <p:nvPr/>
        </p:nvCxnSpPr>
        <p:spPr bwMode="auto">
          <a:xfrm>
            <a:off x="992188" y="1373188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7" name="AutoShape 20"/>
          <p:cNvCxnSpPr>
            <a:cxnSpLocks noChangeShapeType="1"/>
            <a:stCxn id="8202" idx="3"/>
            <a:endCxn id="8203" idx="1"/>
          </p:cNvCxnSpPr>
          <p:nvPr/>
        </p:nvCxnSpPr>
        <p:spPr bwMode="auto">
          <a:xfrm>
            <a:off x="3224213" y="1731963"/>
            <a:ext cx="2159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8" name="AutoShape 22"/>
          <p:cNvCxnSpPr>
            <a:cxnSpLocks noChangeShapeType="1"/>
            <a:stCxn id="8200" idx="3"/>
            <a:endCxn id="8202" idx="1"/>
          </p:cNvCxnSpPr>
          <p:nvPr/>
        </p:nvCxnSpPr>
        <p:spPr bwMode="auto">
          <a:xfrm flipV="1">
            <a:off x="1711325" y="1731963"/>
            <a:ext cx="21748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9" name="AutoShape 23"/>
          <p:cNvCxnSpPr>
            <a:cxnSpLocks noChangeShapeType="1"/>
            <a:stCxn id="8204" idx="3"/>
            <a:endCxn id="8205" idx="1"/>
          </p:cNvCxnSpPr>
          <p:nvPr/>
        </p:nvCxnSpPr>
        <p:spPr bwMode="auto">
          <a:xfrm>
            <a:off x="6754813" y="1739900"/>
            <a:ext cx="3413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0" name="AutoShape 24"/>
          <p:cNvCxnSpPr>
            <a:cxnSpLocks noChangeShapeType="1"/>
            <a:stCxn id="8203" idx="3"/>
            <a:endCxn id="8204" idx="1"/>
          </p:cNvCxnSpPr>
          <p:nvPr/>
        </p:nvCxnSpPr>
        <p:spPr bwMode="auto">
          <a:xfrm>
            <a:off x="4735513" y="1733550"/>
            <a:ext cx="722312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1" name="AutoShape 28"/>
          <p:cNvCxnSpPr>
            <a:cxnSpLocks noChangeShapeType="1"/>
            <a:stCxn id="8204" idx="2"/>
          </p:cNvCxnSpPr>
          <p:nvPr/>
        </p:nvCxnSpPr>
        <p:spPr bwMode="auto">
          <a:xfrm>
            <a:off x="6107113" y="2387600"/>
            <a:ext cx="0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" name="AutoShape 29"/>
          <p:cNvCxnSpPr>
            <a:cxnSpLocks noChangeShapeType="1"/>
            <a:endCxn id="50" idx="0"/>
          </p:cNvCxnSpPr>
          <p:nvPr/>
        </p:nvCxnSpPr>
        <p:spPr bwMode="auto">
          <a:xfrm flipH="1">
            <a:off x="7794625" y="2027238"/>
            <a:ext cx="0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3" name="AutoShape 34"/>
          <p:cNvCxnSpPr>
            <a:cxnSpLocks noChangeShapeType="1"/>
            <a:stCxn id="8201" idx="0"/>
            <a:endCxn id="8200" idx="2"/>
          </p:cNvCxnSpPr>
          <p:nvPr/>
        </p:nvCxnSpPr>
        <p:spPr bwMode="auto">
          <a:xfrm flipV="1">
            <a:off x="992188" y="1878013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0" name="AutoShape 11"/>
          <p:cNvSpPr>
            <a:spLocks noChangeArrowheads="1"/>
          </p:cNvSpPr>
          <p:nvPr/>
        </p:nvSpPr>
        <p:spPr bwMode="auto">
          <a:xfrm>
            <a:off x="7146925" y="2206625"/>
            <a:ext cx="1295400" cy="5349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Central Order </a:t>
            </a:r>
          </a:p>
          <a:p>
            <a:r>
              <a:rPr lang="pl-PL" sz="1200"/>
              <a:t>Register (Online)</a:t>
            </a:r>
            <a:endParaRPr lang="en-US" sz="1200"/>
          </a:p>
        </p:txBody>
      </p:sp>
      <p:cxnSp>
        <p:nvCxnSpPr>
          <p:cNvPr id="52" name="AutoShape 32"/>
          <p:cNvCxnSpPr>
            <a:cxnSpLocks noChangeShapeType="1"/>
            <a:stCxn id="50" idx="2"/>
          </p:cNvCxnSpPr>
          <p:nvPr/>
        </p:nvCxnSpPr>
        <p:spPr bwMode="auto">
          <a:xfrm flipH="1">
            <a:off x="7793038" y="2741613"/>
            <a:ext cx="1587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2" descr="history - Kopia"/>
          <p:cNvPicPr>
            <a:picLocks noChangeAspect="1" noChangeArrowheads="1"/>
          </p:cNvPicPr>
          <p:nvPr/>
        </p:nvPicPr>
        <p:blipFill>
          <a:blip r:embed="rId2" cstate="print">
            <a:lum bright="50000" contrast="50000"/>
            <a:grayscl/>
          </a:blip>
          <a:srcRect/>
          <a:stretch>
            <a:fillRect/>
          </a:stretch>
        </p:blipFill>
        <p:spPr bwMode="auto">
          <a:xfrm>
            <a:off x="0" y="719138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2" name="Rectangle 4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GB" sz="3200" i="1" dirty="0">
                <a:solidFill>
                  <a:srgbClr val="333333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4C"/>
                    </a:outerShdw>
                  </a:cont>
                  <a:cont type="tree" name="">
                    <a:effect ref="fillLine"/>
                    <a:outerShdw dist="38100" dir="2700000" algn="tl">
                      <a:srgbClr val="1E1E1E"/>
                    </a:outerShdw>
                  </a:cont>
                  <a:effect ref="fillLine"/>
                </a:effectDag>
                <a:latin typeface="Arial Unicode MS" pitchFamily="34" charset="-128"/>
              </a:rPr>
              <a:t>SOL history</a:t>
            </a:r>
            <a:endParaRPr lang="sv-SE" sz="3200" i="1" dirty="0">
              <a:solidFill>
                <a:srgbClr val="333333"/>
              </a:solidFill>
              <a:effectDag name="">
                <a:cont type="tree" name="">
                  <a:effect ref="fillLine"/>
                  <a:outerShdw dist="38100" dir="13500000" algn="br">
                    <a:srgbClr val="4C4C4C"/>
                  </a:outerShdw>
                </a:cont>
                <a:cont type="tree" name="">
                  <a:effect ref="fillLine"/>
                  <a:outerShdw dist="38100" dir="2700000" algn="tl">
                    <a:srgbClr val="1E1E1E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380933" name="Rectangle 5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  <a:p>
            <a:pPr>
              <a:defRPr/>
            </a:pP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576513" y="0"/>
            <a:ext cx="6567487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just"/>
            <a:r>
              <a:rPr lang="en-US">
                <a:solidFill>
                  <a:srgbClr val="000000"/>
                </a:solidFill>
                <a:latin typeface="Syntax" pitchFamily="34" charset="0"/>
              </a:rPr>
              <a:t>Flowchart customer order</a:t>
            </a:r>
            <a:r>
              <a:rPr lang="en-GB">
                <a:solidFill>
                  <a:srgbClr val="000000"/>
                </a:solidFill>
                <a:latin typeface="Syntax" pitchFamily="34" charset="0"/>
              </a:rPr>
              <a:t> – order central warehouse</a:t>
            </a: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1331913" y="1046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Syntax" pitchFamily="34" charset="0"/>
            </a:endParaRPr>
          </a:p>
        </p:txBody>
      </p:sp>
      <p:sp>
        <p:nvSpPr>
          <p:cNvPr id="10247" name="AutoShape 4"/>
          <p:cNvSpPr>
            <a:spLocks noChangeArrowheads="1"/>
          </p:cNvSpPr>
          <p:nvPr/>
        </p:nvSpPr>
        <p:spPr bwMode="auto">
          <a:xfrm>
            <a:off x="271463" y="108426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SOL Internet order</a:t>
            </a:r>
          </a:p>
        </p:txBody>
      </p:sp>
      <p:sp>
        <p:nvSpPr>
          <p:cNvPr id="10248" name="AutoShape 5"/>
          <p:cNvSpPr>
            <a:spLocks noChangeArrowheads="1"/>
          </p:cNvSpPr>
          <p:nvPr/>
        </p:nvSpPr>
        <p:spPr bwMode="auto">
          <a:xfrm>
            <a:off x="271463" y="1589088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Customer</a:t>
            </a:r>
            <a:r>
              <a:rPr lang="sv-SE" sz="1200"/>
              <a:t> order</a:t>
            </a:r>
          </a:p>
        </p:txBody>
      </p:sp>
      <p:sp>
        <p:nvSpPr>
          <p:cNvPr id="10249" name="AutoShape 6"/>
          <p:cNvSpPr>
            <a:spLocks noChangeArrowheads="1"/>
          </p:cNvSpPr>
          <p:nvPr/>
        </p:nvSpPr>
        <p:spPr bwMode="auto">
          <a:xfrm>
            <a:off x="271463" y="209391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Replacement</a:t>
            </a:r>
            <a:r>
              <a:rPr lang="sv-SE" sz="1200"/>
              <a:t> order</a:t>
            </a:r>
          </a:p>
        </p:txBody>
      </p:sp>
      <p:sp>
        <p:nvSpPr>
          <p:cNvPr id="10250" name="AutoShape 7"/>
          <p:cNvSpPr>
            <a:spLocks noChangeArrowheads="1"/>
          </p:cNvSpPr>
          <p:nvPr/>
        </p:nvSpPr>
        <p:spPr bwMode="auto">
          <a:xfrm>
            <a:off x="19288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</a:t>
            </a:r>
            <a:r>
              <a:rPr lang="en-US" sz="1200"/>
              <a:t>suggestion</a:t>
            </a:r>
          </a:p>
        </p:txBody>
      </p:sp>
      <p:sp>
        <p:nvSpPr>
          <p:cNvPr id="10251" name="AutoShape 8"/>
          <p:cNvSpPr>
            <a:spLocks noChangeArrowheads="1"/>
          </p:cNvSpPr>
          <p:nvPr/>
        </p:nvSpPr>
        <p:spPr bwMode="auto">
          <a:xfrm>
            <a:off x="34401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to </a:t>
            </a:r>
            <a:br>
              <a:rPr lang="sv-SE" sz="1200"/>
            </a:br>
            <a:r>
              <a:rPr lang="sv-SE" sz="1200"/>
              <a:t>central stock</a:t>
            </a:r>
          </a:p>
        </p:txBody>
      </p:sp>
      <p:sp>
        <p:nvSpPr>
          <p:cNvPr id="10252" name="AutoShape 9"/>
          <p:cNvSpPr>
            <a:spLocks noChangeArrowheads="1"/>
          </p:cNvSpPr>
          <p:nvPr/>
        </p:nvSpPr>
        <p:spPr bwMode="auto">
          <a:xfrm>
            <a:off x="5457825" y="1092200"/>
            <a:ext cx="1296988" cy="1295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In </a:t>
            </a:r>
            <a:br>
              <a:rPr lang="sv-SE" sz="1200"/>
            </a:br>
            <a:r>
              <a:rPr lang="sv-SE" sz="1200"/>
              <a:t>stock</a:t>
            </a:r>
            <a:br>
              <a:rPr lang="sv-SE" sz="1200"/>
            </a:br>
            <a:r>
              <a:rPr lang="sv-SE" sz="1200"/>
              <a:t>Y/N</a:t>
            </a:r>
          </a:p>
        </p:txBody>
      </p:sp>
      <p:sp>
        <p:nvSpPr>
          <p:cNvPr id="10253" name="AutoShape 10"/>
          <p:cNvSpPr>
            <a:spLocks noChangeArrowheads="1"/>
          </p:cNvSpPr>
          <p:nvPr/>
        </p:nvSpPr>
        <p:spPr bwMode="auto">
          <a:xfrm>
            <a:off x="7096125" y="1452563"/>
            <a:ext cx="1296988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Purchase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7145338" y="2951163"/>
            <a:ext cx="1295400" cy="5635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Delivery</a:t>
            </a:r>
            <a:r>
              <a:rPr lang="sv-SE" sz="1200"/>
              <a:t> from</a:t>
            </a:r>
            <a:br>
              <a:rPr lang="sv-SE" sz="1200"/>
            </a:br>
            <a:r>
              <a:rPr lang="en-US" sz="1200"/>
              <a:t>supplier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5619750" y="2941638"/>
            <a:ext cx="1296988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Picking list</a:t>
            </a: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5619750" y="3751263"/>
            <a:ext cx="1296988" cy="5778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Work order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1928813" y="3389313"/>
            <a:ext cx="1295400" cy="5778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Goods receiving</a:t>
            </a:r>
            <a:br>
              <a:rPr lang="en-US" sz="1200"/>
            </a:br>
            <a:r>
              <a:rPr lang="en-US" sz="1200"/>
              <a:t>at laundry</a:t>
            </a: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3440113" y="3389313"/>
            <a:ext cx="1295400" cy="5778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Delivery note</a:t>
            </a:r>
          </a:p>
        </p:txBody>
      </p:sp>
      <p:cxnSp>
        <p:nvCxnSpPr>
          <p:cNvPr id="10259" name="AutoShape 19"/>
          <p:cNvCxnSpPr>
            <a:cxnSpLocks noChangeShapeType="1"/>
            <a:stCxn id="10247" idx="2"/>
            <a:endCxn id="10248" idx="0"/>
          </p:cNvCxnSpPr>
          <p:nvPr/>
        </p:nvCxnSpPr>
        <p:spPr bwMode="auto">
          <a:xfrm>
            <a:off x="992188" y="1373188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0" name="AutoShape 20"/>
          <p:cNvCxnSpPr>
            <a:cxnSpLocks noChangeShapeType="1"/>
            <a:stCxn id="10250" idx="3"/>
            <a:endCxn id="10251" idx="1"/>
          </p:cNvCxnSpPr>
          <p:nvPr/>
        </p:nvCxnSpPr>
        <p:spPr bwMode="auto">
          <a:xfrm>
            <a:off x="3224213" y="1731963"/>
            <a:ext cx="2159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21"/>
          <p:cNvCxnSpPr>
            <a:cxnSpLocks noChangeShapeType="1"/>
            <a:stCxn id="24" idx="1"/>
            <a:endCxn id="27" idx="3"/>
          </p:cNvCxnSpPr>
          <p:nvPr/>
        </p:nvCxnSpPr>
        <p:spPr bwMode="auto">
          <a:xfrm flipH="1" flipV="1">
            <a:off x="1711325" y="3678238"/>
            <a:ext cx="217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2" name="AutoShape 22"/>
          <p:cNvCxnSpPr>
            <a:cxnSpLocks noChangeShapeType="1"/>
            <a:stCxn id="10248" idx="3"/>
            <a:endCxn id="10250" idx="1"/>
          </p:cNvCxnSpPr>
          <p:nvPr/>
        </p:nvCxnSpPr>
        <p:spPr bwMode="auto">
          <a:xfrm flipV="1">
            <a:off x="1711325" y="1731963"/>
            <a:ext cx="21748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3" name="AutoShape 23"/>
          <p:cNvCxnSpPr>
            <a:cxnSpLocks noChangeShapeType="1"/>
            <a:stCxn id="10252" idx="3"/>
            <a:endCxn id="10253" idx="1"/>
          </p:cNvCxnSpPr>
          <p:nvPr/>
        </p:nvCxnSpPr>
        <p:spPr bwMode="auto">
          <a:xfrm>
            <a:off x="6754813" y="1739900"/>
            <a:ext cx="3413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4" name="AutoShape 24"/>
          <p:cNvCxnSpPr>
            <a:cxnSpLocks noChangeShapeType="1"/>
            <a:stCxn id="10251" idx="3"/>
            <a:endCxn id="10252" idx="1"/>
          </p:cNvCxnSpPr>
          <p:nvPr/>
        </p:nvCxnSpPr>
        <p:spPr bwMode="auto">
          <a:xfrm>
            <a:off x="4735513" y="1733550"/>
            <a:ext cx="722312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" name="AutoShape 25"/>
          <p:cNvCxnSpPr>
            <a:cxnSpLocks noChangeShapeType="1"/>
          </p:cNvCxnSpPr>
          <p:nvPr/>
        </p:nvCxnSpPr>
        <p:spPr bwMode="auto">
          <a:xfrm>
            <a:off x="6151563" y="4329113"/>
            <a:ext cx="0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" name="AutoShape 26"/>
          <p:cNvCxnSpPr>
            <a:cxnSpLocks noChangeShapeType="1"/>
            <a:stCxn id="25" idx="1"/>
            <a:endCxn id="24" idx="3"/>
          </p:cNvCxnSpPr>
          <p:nvPr/>
        </p:nvCxnSpPr>
        <p:spPr bwMode="auto">
          <a:xfrm flipH="1">
            <a:off x="3224213" y="3678238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27"/>
          <p:cNvCxnSpPr>
            <a:cxnSpLocks noChangeShapeType="1"/>
          </p:cNvCxnSpPr>
          <p:nvPr/>
        </p:nvCxnSpPr>
        <p:spPr bwMode="auto">
          <a:xfrm>
            <a:off x="6126163" y="3516313"/>
            <a:ext cx="0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8" name="AutoShape 28"/>
          <p:cNvCxnSpPr>
            <a:cxnSpLocks noChangeShapeType="1"/>
            <a:stCxn id="10252" idx="2"/>
          </p:cNvCxnSpPr>
          <p:nvPr/>
        </p:nvCxnSpPr>
        <p:spPr bwMode="auto">
          <a:xfrm>
            <a:off x="6107113" y="2387600"/>
            <a:ext cx="0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9" name="AutoShape 29"/>
          <p:cNvCxnSpPr>
            <a:cxnSpLocks noChangeShapeType="1"/>
            <a:endCxn id="10280" idx="0"/>
          </p:cNvCxnSpPr>
          <p:nvPr/>
        </p:nvCxnSpPr>
        <p:spPr bwMode="auto">
          <a:xfrm flipH="1">
            <a:off x="7794625" y="2027238"/>
            <a:ext cx="0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AutoShape 30"/>
          <p:cNvCxnSpPr>
            <a:cxnSpLocks noChangeShapeType="1"/>
            <a:stCxn id="24" idx="1"/>
            <a:endCxn id="26" idx="3"/>
          </p:cNvCxnSpPr>
          <p:nvPr/>
        </p:nvCxnSpPr>
        <p:spPr bwMode="auto">
          <a:xfrm flipH="1" flipV="1">
            <a:off x="1711325" y="3173413"/>
            <a:ext cx="217488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" name="AutoShape 31"/>
          <p:cNvCxnSpPr>
            <a:cxnSpLocks noChangeShapeType="1"/>
            <a:stCxn id="24" idx="1"/>
            <a:endCxn id="28" idx="3"/>
          </p:cNvCxnSpPr>
          <p:nvPr/>
        </p:nvCxnSpPr>
        <p:spPr bwMode="auto">
          <a:xfrm flipH="1">
            <a:off x="1711325" y="3678238"/>
            <a:ext cx="217488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" name="AutoShape 32"/>
          <p:cNvCxnSpPr>
            <a:cxnSpLocks noChangeShapeType="1"/>
            <a:stCxn id="21" idx="1"/>
          </p:cNvCxnSpPr>
          <p:nvPr/>
        </p:nvCxnSpPr>
        <p:spPr bwMode="auto">
          <a:xfrm flipH="1">
            <a:off x="6916738" y="323215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AutoShape 33"/>
          <p:cNvCxnSpPr>
            <a:cxnSpLocks noChangeShapeType="1"/>
            <a:stCxn id="10253" idx="3"/>
            <a:endCxn id="24" idx="2"/>
          </p:cNvCxnSpPr>
          <p:nvPr/>
        </p:nvCxnSpPr>
        <p:spPr bwMode="auto">
          <a:xfrm flipH="1">
            <a:off x="2576513" y="1739900"/>
            <a:ext cx="5816600" cy="2227263"/>
          </a:xfrm>
          <a:prstGeom prst="bentConnector4">
            <a:avLst>
              <a:gd name="adj1" fmla="val -3931"/>
              <a:gd name="adj2" fmla="val 1654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274" name="AutoShape 34"/>
          <p:cNvCxnSpPr>
            <a:cxnSpLocks noChangeShapeType="1"/>
            <a:stCxn id="10249" idx="0"/>
            <a:endCxn id="10248" idx="2"/>
          </p:cNvCxnSpPr>
          <p:nvPr/>
        </p:nvCxnSpPr>
        <p:spPr bwMode="auto">
          <a:xfrm flipV="1">
            <a:off x="992188" y="1878013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2720975" y="2452688"/>
            <a:ext cx="1223963" cy="5778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Deficiency </a:t>
            </a:r>
            <a:br>
              <a:rPr lang="en-US" sz="1200"/>
            </a:br>
            <a:r>
              <a:rPr lang="en-US" sz="1200"/>
              <a:t>report</a:t>
            </a:r>
          </a:p>
        </p:txBody>
      </p:sp>
      <p:cxnSp>
        <p:nvCxnSpPr>
          <p:cNvPr id="46" name="AutoShape 36"/>
          <p:cNvCxnSpPr>
            <a:cxnSpLocks noChangeShapeType="1"/>
            <a:stCxn id="45" idx="3"/>
            <a:endCxn id="10251" idx="2"/>
          </p:cNvCxnSpPr>
          <p:nvPr/>
        </p:nvCxnSpPr>
        <p:spPr bwMode="auto">
          <a:xfrm flipV="1">
            <a:off x="3944938" y="2020888"/>
            <a:ext cx="142875" cy="72072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</p:cxnSp>
      <p:cxnSp>
        <p:nvCxnSpPr>
          <p:cNvPr id="47" name="AutoShape 37"/>
          <p:cNvCxnSpPr>
            <a:cxnSpLocks noChangeShapeType="1"/>
            <a:stCxn id="24" idx="0"/>
            <a:endCxn id="45" idx="1"/>
          </p:cNvCxnSpPr>
          <p:nvPr/>
        </p:nvCxnSpPr>
        <p:spPr bwMode="auto">
          <a:xfrm rot="-5400000">
            <a:off x="2324894" y="2993232"/>
            <a:ext cx="647700" cy="144462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</p:cxn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7169150" y="5303838"/>
            <a:ext cx="1152525" cy="2889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200"/>
              <a:t>Direct delivery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7610475" y="4179888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1200"/>
          </a:p>
        </p:txBody>
      </p:sp>
      <p:sp>
        <p:nvSpPr>
          <p:cNvPr id="10280" name="AutoShape 11"/>
          <p:cNvSpPr>
            <a:spLocks noChangeArrowheads="1"/>
          </p:cNvSpPr>
          <p:nvPr/>
        </p:nvSpPr>
        <p:spPr bwMode="auto">
          <a:xfrm>
            <a:off x="7146925" y="2206625"/>
            <a:ext cx="1295400" cy="5349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Central Order </a:t>
            </a:r>
          </a:p>
          <a:p>
            <a:r>
              <a:rPr lang="pl-PL" sz="1200"/>
              <a:t>Register (Online)</a:t>
            </a:r>
            <a:endParaRPr lang="en-US" sz="1200"/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5575300" y="4764088"/>
            <a:ext cx="1295400" cy="4746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Prewash</a:t>
            </a:r>
            <a:endParaRPr lang="en-US" sz="1200"/>
          </a:p>
        </p:txBody>
      </p:sp>
      <p:cxnSp>
        <p:nvCxnSpPr>
          <p:cNvPr id="52" name="AutoShape 32"/>
          <p:cNvCxnSpPr>
            <a:cxnSpLocks noChangeShapeType="1"/>
            <a:stCxn id="10280" idx="2"/>
            <a:endCxn id="21" idx="0"/>
          </p:cNvCxnSpPr>
          <p:nvPr/>
        </p:nvCxnSpPr>
        <p:spPr bwMode="auto">
          <a:xfrm flipH="1">
            <a:off x="7793038" y="2741613"/>
            <a:ext cx="1587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" name="AutoShape 25"/>
          <p:cNvCxnSpPr>
            <a:cxnSpLocks noChangeShapeType="1"/>
          </p:cNvCxnSpPr>
          <p:nvPr/>
        </p:nvCxnSpPr>
        <p:spPr bwMode="auto">
          <a:xfrm flipV="1">
            <a:off x="4135438" y="3967163"/>
            <a:ext cx="0" cy="796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" name="AutoShape 11"/>
          <p:cNvSpPr>
            <a:spLocks noChangeArrowheads="1"/>
          </p:cNvSpPr>
          <p:nvPr/>
        </p:nvSpPr>
        <p:spPr bwMode="auto">
          <a:xfrm>
            <a:off x="3606800" y="4735513"/>
            <a:ext cx="1295400" cy="5762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Control scan</a:t>
            </a:r>
          </a:p>
          <a:p>
            <a:r>
              <a:rPr lang="pl-PL" sz="1200"/>
              <a:t>Sorting</a:t>
            </a:r>
            <a:endParaRPr lang="en-US" sz="1200"/>
          </a:p>
        </p:txBody>
      </p:sp>
      <p:cxnSp>
        <p:nvCxnSpPr>
          <p:cNvPr id="55" name="AutoShape 25"/>
          <p:cNvCxnSpPr>
            <a:cxnSpLocks noChangeShapeType="1"/>
            <a:endCxn id="54" idx="3"/>
          </p:cNvCxnSpPr>
          <p:nvPr/>
        </p:nvCxnSpPr>
        <p:spPr bwMode="auto">
          <a:xfrm flipH="1">
            <a:off x="4902200" y="5011738"/>
            <a:ext cx="663575" cy="11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344488" y="5576888"/>
            <a:ext cx="1295400" cy="5762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Delivery </a:t>
            </a:r>
          </a:p>
          <a:p>
            <a:r>
              <a:rPr lang="pl-PL" sz="1200"/>
              <a:t>to customer</a:t>
            </a:r>
            <a:endParaRPr lang="en-US" sz="1200"/>
          </a:p>
        </p:txBody>
      </p:sp>
      <p:cxnSp>
        <p:nvCxnSpPr>
          <p:cNvPr id="57" name="AutoShape 25"/>
          <p:cNvCxnSpPr>
            <a:cxnSpLocks noChangeShapeType="1"/>
            <a:stCxn id="28" idx="2"/>
          </p:cNvCxnSpPr>
          <p:nvPr/>
        </p:nvCxnSpPr>
        <p:spPr bwMode="auto">
          <a:xfrm>
            <a:off x="992188" y="4325938"/>
            <a:ext cx="0" cy="1250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" name="AutoShape 25"/>
          <p:cNvCxnSpPr>
            <a:cxnSpLocks noChangeShapeType="1"/>
          </p:cNvCxnSpPr>
          <p:nvPr/>
        </p:nvCxnSpPr>
        <p:spPr bwMode="auto">
          <a:xfrm>
            <a:off x="1331913" y="3300413"/>
            <a:ext cx="0" cy="2273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0" name="AutoShape 25"/>
          <p:cNvCxnSpPr>
            <a:cxnSpLocks noChangeShapeType="1"/>
          </p:cNvCxnSpPr>
          <p:nvPr/>
        </p:nvCxnSpPr>
        <p:spPr bwMode="auto">
          <a:xfrm>
            <a:off x="1144588" y="3821113"/>
            <a:ext cx="0" cy="1752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271463" y="3030538"/>
            <a:ext cx="1439862" cy="2857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Contract</a:t>
            </a: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271463" y="3532188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Local stock</a:t>
            </a: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271463" y="403701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8" grpId="0" animBg="1"/>
      <p:bldP spid="51" grpId="0" animBg="1"/>
      <p:bldP spid="54" grpId="0" animBg="1"/>
      <p:bldP spid="56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4" descr="laundry system"/>
          <p:cNvPicPr>
            <a:picLocks noChangeAspect="1" noChangeArrowheads="1"/>
          </p:cNvPicPr>
          <p:nvPr/>
        </p:nvPicPr>
        <p:blipFill>
          <a:blip r:embed="rId2" cstate="print">
            <a:lum bright="50000" contrast="50000"/>
            <a:grayscl/>
          </a:blip>
          <a:srcRect/>
          <a:stretch>
            <a:fillRect/>
          </a:stretch>
        </p:blipFill>
        <p:spPr bwMode="auto">
          <a:xfrm>
            <a:off x="0" y="722313"/>
            <a:ext cx="7416800" cy="5564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267" name="Rectangle 38"/>
          <p:cNvSpPr>
            <a:spLocks noChangeArrowheads="1"/>
          </p:cNvSpPr>
          <p:nvPr/>
        </p:nvSpPr>
        <p:spPr bwMode="auto">
          <a:xfrm>
            <a:off x="0" y="722313"/>
            <a:ext cx="9134475" cy="5626100"/>
          </a:xfrm>
          <a:prstGeom prst="rect">
            <a:avLst/>
          </a:prstGeom>
          <a:gradFill rotWithShape="1">
            <a:gsLst>
              <a:gs pos="0">
                <a:srgbClr val="1A1153"/>
              </a:gs>
              <a:gs pos="100000">
                <a:srgbClr val="080808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sv-SE">
              <a:solidFill>
                <a:srgbClr val="EBEBEB"/>
              </a:solidFill>
            </a:endParaRPr>
          </a:p>
        </p:txBody>
      </p:sp>
      <p:sp>
        <p:nvSpPr>
          <p:cNvPr id="375838" name="Rectangle 30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GB" sz="3200" i="1" dirty="0">
                <a:solidFill>
                  <a:srgbClr val="333333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4C"/>
                    </a:outerShdw>
                  </a:cont>
                  <a:cont type="tree" name="">
                    <a:effect ref="fillLine"/>
                    <a:outerShdw dist="38100" dir="2700000" algn="tl">
                      <a:srgbClr val="1E1E1E"/>
                    </a:outerShdw>
                  </a:cont>
                  <a:effect ref="fillLine"/>
                </a:effectDag>
                <a:latin typeface="Arial Unicode MS" pitchFamily="34" charset="-128"/>
              </a:rPr>
              <a:t>SOL history</a:t>
            </a:r>
            <a:endParaRPr lang="sv-SE" sz="3200" i="1" dirty="0">
              <a:solidFill>
                <a:srgbClr val="333333"/>
              </a:solidFill>
              <a:effectDag name="">
                <a:cont type="tree" name="">
                  <a:effect ref="fillLine"/>
                  <a:outerShdw dist="38100" dir="13500000" algn="br">
                    <a:srgbClr val="4C4C4C"/>
                  </a:outerShdw>
                </a:cont>
                <a:cont type="tree" name="">
                  <a:effect ref="fillLine"/>
                  <a:outerShdw dist="38100" dir="2700000" algn="tl">
                    <a:srgbClr val="1E1E1E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375845" name="Rectangle 37"/>
          <p:cNvSpPr>
            <a:spLocks noChangeAspect="1" noChangeArrowheads="1"/>
          </p:cNvSpPr>
          <p:nvPr/>
        </p:nvSpPr>
        <p:spPr bwMode="auto">
          <a:xfrm>
            <a:off x="9525" y="6292850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</p:txBody>
      </p:sp>
      <p:sp>
        <p:nvSpPr>
          <p:cNvPr id="11270" name="Rectangle 7"/>
          <p:cNvSpPr>
            <a:spLocks noGrp="1" noChangeArrowheads="1"/>
          </p:cNvSpPr>
          <p:nvPr>
            <p:ph idx="1"/>
          </p:nvPr>
        </p:nvSpPr>
        <p:spPr>
          <a:xfrm>
            <a:off x="192088" y="1360488"/>
            <a:ext cx="8748712" cy="4824412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In a traditional garment stock system the orders are placed for a certain quantity of garments necessary for the contract.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In SOL system orders are placed </a:t>
            </a:r>
            <a:r>
              <a:rPr lang="en-GB" sz="2000" dirty="0" err="1" smtClean="0">
                <a:solidFill>
                  <a:schemeClr val="bg1"/>
                </a:solidFill>
                <a:cs typeface="Arial" charset="0"/>
              </a:rPr>
              <a:t>authomatically</a:t>
            </a: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 and system takes into consideration: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security level and actual consumption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consumption per week for the last 3 months (or last 2 years)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existing customers orders and purchase orders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delivery time from the supplier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any minimum quantities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2" descr="history - Kopia"/>
          <p:cNvPicPr>
            <a:picLocks noChangeAspect="1" noChangeArrowheads="1"/>
          </p:cNvPicPr>
          <p:nvPr/>
        </p:nvPicPr>
        <p:blipFill>
          <a:blip r:embed="rId2" cstate="print">
            <a:lum bright="50000" contrast="50000"/>
            <a:grayscl/>
          </a:blip>
          <a:srcRect/>
          <a:stretch>
            <a:fillRect/>
          </a:stretch>
        </p:blipFill>
        <p:spPr bwMode="auto">
          <a:xfrm>
            <a:off x="0" y="719138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2" name="Rectangle 4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GB" sz="3200" i="1" dirty="0">
                <a:solidFill>
                  <a:srgbClr val="333333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4C"/>
                    </a:outerShdw>
                  </a:cont>
                  <a:cont type="tree" name="">
                    <a:effect ref="fillLine"/>
                    <a:outerShdw dist="38100" dir="2700000" algn="tl">
                      <a:srgbClr val="1E1E1E"/>
                    </a:outerShdw>
                  </a:cont>
                  <a:effect ref="fillLine"/>
                </a:effectDag>
                <a:latin typeface="Arial Unicode MS" pitchFamily="34" charset="-128"/>
              </a:rPr>
              <a:t>SOL history</a:t>
            </a:r>
            <a:endParaRPr lang="sv-SE" sz="3200" i="1" dirty="0">
              <a:solidFill>
                <a:srgbClr val="333333"/>
              </a:solidFill>
              <a:effectDag name="">
                <a:cont type="tree" name="">
                  <a:effect ref="fillLine"/>
                  <a:outerShdw dist="38100" dir="13500000" algn="br">
                    <a:srgbClr val="4C4C4C"/>
                  </a:outerShdw>
                </a:cont>
                <a:cont type="tree" name="">
                  <a:effect ref="fillLine"/>
                  <a:outerShdw dist="38100" dir="2700000" algn="tl">
                    <a:srgbClr val="1E1E1E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380933" name="Rectangle 5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  <a:p>
            <a:pPr>
              <a:defRPr/>
            </a:pP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576513" y="0"/>
            <a:ext cx="6567487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just"/>
            <a:r>
              <a:rPr lang="en-US">
                <a:solidFill>
                  <a:srgbClr val="000000"/>
                </a:solidFill>
                <a:latin typeface="Syntax" pitchFamily="34" charset="0"/>
              </a:rPr>
              <a:t>Flowchart customer order</a:t>
            </a:r>
            <a:r>
              <a:rPr lang="en-GB">
                <a:solidFill>
                  <a:srgbClr val="000000"/>
                </a:solidFill>
                <a:latin typeface="Syntax" pitchFamily="34" charset="0"/>
              </a:rPr>
              <a:t> – order central warehouse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331913" y="1046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Syntax" pitchFamily="34" charset="0"/>
            </a:endParaRPr>
          </a:p>
        </p:txBody>
      </p:sp>
      <p:sp>
        <p:nvSpPr>
          <p:cNvPr id="12295" name="AutoShape 4"/>
          <p:cNvSpPr>
            <a:spLocks noChangeArrowheads="1"/>
          </p:cNvSpPr>
          <p:nvPr/>
        </p:nvSpPr>
        <p:spPr bwMode="auto">
          <a:xfrm>
            <a:off x="271463" y="108426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SOL Internet order</a:t>
            </a:r>
          </a:p>
        </p:txBody>
      </p:sp>
      <p:sp>
        <p:nvSpPr>
          <p:cNvPr id="12296" name="AutoShape 5"/>
          <p:cNvSpPr>
            <a:spLocks noChangeArrowheads="1"/>
          </p:cNvSpPr>
          <p:nvPr/>
        </p:nvSpPr>
        <p:spPr bwMode="auto">
          <a:xfrm>
            <a:off x="271463" y="1589088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Customer</a:t>
            </a:r>
            <a:r>
              <a:rPr lang="sv-SE" sz="1200"/>
              <a:t> order</a:t>
            </a:r>
          </a:p>
        </p:txBody>
      </p:sp>
      <p:sp>
        <p:nvSpPr>
          <p:cNvPr id="12297" name="AutoShape 6"/>
          <p:cNvSpPr>
            <a:spLocks noChangeArrowheads="1"/>
          </p:cNvSpPr>
          <p:nvPr/>
        </p:nvSpPr>
        <p:spPr bwMode="auto">
          <a:xfrm>
            <a:off x="271463" y="209391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Replacement</a:t>
            </a:r>
            <a:r>
              <a:rPr lang="sv-SE" sz="1200"/>
              <a:t> order</a:t>
            </a:r>
          </a:p>
        </p:txBody>
      </p:sp>
      <p:sp>
        <p:nvSpPr>
          <p:cNvPr id="12298" name="AutoShape 7"/>
          <p:cNvSpPr>
            <a:spLocks noChangeArrowheads="1"/>
          </p:cNvSpPr>
          <p:nvPr/>
        </p:nvSpPr>
        <p:spPr bwMode="auto">
          <a:xfrm>
            <a:off x="19288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</a:t>
            </a:r>
            <a:r>
              <a:rPr lang="en-US" sz="1200"/>
              <a:t>suggestion</a:t>
            </a:r>
          </a:p>
        </p:txBody>
      </p:sp>
      <p:sp>
        <p:nvSpPr>
          <p:cNvPr id="12299" name="AutoShape 8"/>
          <p:cNvSpPr>
            <a:spLocks noChangeArrowheads="1"/>
          </p:cNvSpPr>
          <p:nvPr/>
        </p:nvSpPr>
        <p:spPr bwMode="auto">
          <a:xfrm>
            <a:off x="34401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to </a:t>
            </a:r>
            <a:br>
              <a:rPr lang="sv-SE" sz="1200"/>
            </a:br>
            <a:r>
              <a:rPr lang="sv-SE" sz="1200"/>
              <a:t>central stock</a:t>
            </a:r>
          </a:p>
        </p:txBody>
      </p:sp>
      <p:sp>
        <p:nvSpPr>
          <p:cNvPr id="12300" name="AutoShape 9"/>
          <p:cNvSpPr>
            <a:spLocks noChangeArrowheads="1"/>
          </p:cNvSpPr>
          <p:nvPr/>
        </p:nvSpPr>
        <p:spPr bwMode="auto">
          <a:xfrm>
            <a:off x="5457825" y="1092200"/>
            <a:ext cx="1296988" cy="1295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In </a:t>
            </a:r>
            <a:br>
              <a:rPr lang="sv-SE" sz="1200"/>
            </a:br>
            <a:r>
              <a:rPr lang="sv-SE" sz="1200"/>
              <a:t>stock</a:t>
            </a:r>
            <a:br>
              <a:rPr lang="sv-SE" sz="1200"/>
            </a:br>
            <a:r>
              <a:rPr lang="sv-SE" sz="1200"/>
              <a:t>Y/N</a:t>
            </a:r>
          </a:p>
        </p:txBody>
      </p:sp>
      <p:sp>
        <p:nvSpPr>
          <p:cNvPr id="12301" name="AutoShape 10"/>
          <p:cNvSpPr>
            <a:spLocks noChangeArrowheads="1"/>
          </p:cNvSpPr>
          <p:nvPr/>
        </p:nvSpPr>
        <p:spPr bwMode="auto">
          <a:xfrm>
            <a:off x="7096125" y="1452563"/>
            <a:ext cx="1296988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Purchase</a:t>
            </a:r>
          </a:p>
        </p:txBody>
      </p:sp>
      <p:sp>
        <p:nvSpPr>
          <p:cNvPr id="12302" name="AutoShape 11"/>
          <p:cNvSpPr>
            <a:spLocks noChangeArrowheads="1"/>
          </p:cNvSpPr>
          <p:nvPr/>
        </p:nvSpPr>
        <p:spPr bwMode="auto">
          <a:xfrm>
            <a:off x="7145338" y="2951163"/>
            <a:ext cx="1295400" cy="5635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Delivery</a:t>
            </a:r>
            <a:r>
              <a:rPr lang="sv-SE" sz="1200"/>
              <a:t> from</a:t>
            </a:r>
            <a:br>
              <a:rPr lang="sv-SE" sz="1200"/>
            </a:br>
            <a:r>
              <a:rPr lang="en-US" sz="1200"/>
              <a:t>supplier</a:t>
            </a:r>
          </a:p>
        </p:txBody>
      </p:sp>
      <p:sp>
        <p:nvSpPr>
          <p:cNvPr id="12303" name="AutoShape 12"/>
          <p:cNvSpPr>
            <a:spLocks noChangeArrowheads="1"/>
          </p:cNvSpPr>
          <p:nvPr/>
        </p:nvSpPr>
        <p:spPr bwMode="auto">
          <a:xfrm>
            <a:off x="5619750" y="2941638"/>
            <a:ext cx="1296988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Picking list</a:t>
            </a:r>
          </a:p>
        </p:txBody>
      </p:sp>
      <p:sp>
        <p:nvSpPr>
          <p:cNvPr id="12304" name="AutoShape 13"/>
          <p:cNvSpPr>
            <a:spLocks noChangeArrowheads="1"/>
          </p:cNvSpPr>
          <p:nvPr/>
        </p:nvSpPr>
        <p:spPr bwMode="auto">
          <a:xfrm>
            <a:off x="5619750" y="3751263"/>
            <a:ext cx="1296988" cy="5778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Work order</a:t>
            </a:r>
          </a:p>
        </p:txBody>
      </p:sp>
      <p:sp>
        <p:nvSpPr>
          <p:cNvPr id="12305" name="AutoShape 14"/>
          <p:cNvSpPr>
            <a:spLocks noChangeArrowheads="1"/>
          </p:cNvSpPr>
          <p:nvPr/>
        </p:nvSpPr>
        <p:spPr bwMode="auto">
          <a:xfrm>
            <a:off x="1928813" y="3389313"/>
            <a:ext cx="1295400" cy="5778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Goods receiving</a:t>
            </a:r>
            <a:br>
              <a:rPr lang="en-US" sz="1200"/>
            </a:br>
            <a:r>
              <a:rPr lang="en-US" sz="1200"/>
              <a:t>at laundry</a:t>
            </a:r>
          </a:p>
        </p:txBody>
      </p:sp>
      <p:sp>
        <p:nvSpPr>
          <p:cNvPr id="12306" name="AutoShape 15"/>
          <p:cNvSpPr>
            <a:spLocks noChangeArrowheads="1"/>
          </p:cNvSpPr>
          <p:nvPr/>
        </p:nvSpPr>
        <p:spPr bwMode="auto">
          <a:xfrm>
            <a:off x="3440113" y="3389313"/>
            <a:ext cx="1295400" cy="5778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Delivery note</a:t>
            </a:r>
          </a:p>
        </p:txBody>
      </p:sp>
      <p:cxnSp>
        <p:nvCxnSpPr>
          <p:cNvPr id="12307" name="AutoShape 19"/>
          <p:cNvCxnSpPr>
            <a:cxnSpLocks noChangeShapeType="1"/>
            <a:stCxn id="12295" idx="2"/>
            <a:endCxn id="12296" idx="0"/>
          </p:cNvCxnSpPr>
          <p:nvPr/>
        </p:nvCxnSpPr>
        <p:spPr bwMode="auto">
          <a:xfrm>
            <a:off x="992188" y="1373188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8" name="AutoShape 20"/>
          <p:cNvCxnSpPr>
            <a:cxnSpLocks noChangeShapeType="1"/>
            <a:stCxn id="12298" idx="3"/>
            <a:endCxn id="12299" idx="1"/>
          </p:cNvCxnSpPr>
          <p:nvPr/>
        </p:nvCxnSpPr>
        <p:spPr bwMode="auto">
          <a:xfrm>
            <a:off x="3224213" y="1731963"/>
            <a:ext cx="2159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" name="AutoShape 21"/>
          <p:cNvCxnSpPr>
            <a:cxnSpLocks noChangeShapeType="1"/>
            <a:stCxn id="12305" idx="1"/>
            <a:endCxn id="12341" idx="3"/>
          </p:cNvCxnSpPr>
          <p:nvPr/>
        </p:nvCxnSpPr>
        <p:spPr bwMode="auto">
          <a:xfrm flipH="1" flipV="1">
            <a:off x="1711325" y="3678238"/>
            <a:ext cx="217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0" name="AutoShape 22"/>
          <p:cNvCxnSpPr>
            <a:cxnSpLocks noChangeShapeType="1"/>
            <a:stCxn id="12296" idx="3"/>
            <a:endCxn id="12298" idx="1"/>
          </p:cNvCxnSpPr>
          <p:nvPr/>
        </p:nvCxnSpPr>
        <p:spPr bwMode="auto">
          <a:xfrm flipV="1">
            <a:off x="1711325" y="1731963"/>
            <a:ext cx="21748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1" name="AutoShape 23"/>
          <p:cNvCxnSpPr>
            <a:cxnSpLocks noChangeShapeType="1"/>
            <a:stCxn id="12300" idx="3"/>
            <a:endCxn id="12301" idx="1"/>
          </p:cNvCxnSpPr>
          <p:nvPr/>
        </p:nvCxnSpPr>
        <p:spPr bwMode="auto">
          <a:xfrm>
            <a:off x="6754813" y="1739900"/>
            <a:ext cx="3413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2" name="AutoShape 24"/>
          <p:cNvCxnSpPr>
            <a:cxnSpLocks noChangeShapeType="1"/>
            <a:stCxn id="12299" idx="3"/>
            <a:endCxn id="12300" idx="1"/>
          </p:cNvCxnSpPr>
          <p:nvPr/>
        </p:nvCxnSpPr>
        <p:spPr bwMode="auto">
          <a:xfrm>
            <a:off x="4735513" y="1733550"/>
            <a:ext cx="722312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3" name="AutoShape 25"/>
          <p:cNvCxnSpPr>
            <a:cxnSpLocks noChangeShapeType="1"/>
          </p:cNvCxnSpPr>
          <p:nvPr/>
        </p:nvCxnSpPr>
        <p:spPr bwMode="auto">
          <a:xfrm>
            <a:off x="6151563" y="4329113"/>
            <a:ext cx="0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4" name="AutoShape 26"/>
          <p:cNvCxnSpPr>
            <a:cxnSpLocks noChangeShapeType="1"/>
            <a:stCxn id="12306" idx="1"/>
            <a:endCxn id="12305" idx="3"/>
          </p:cNvCxnSpPr>
          <p:nvPr/>
        </p:nvCxnSpPr>
        <p:spPr bwMode="auto">
          <a:xfrm flipH="1">
            <a:off x="3224213" y="3678238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5" name="AutoShape 27"/>
          <p:cNvCxnSpPr>
            <a:cxnSpLocks noChangeShapeType="1"/>
          </p:cNvCxnSpPr>
          <p:nvPr/>
        </p:nvCxnSpPr>
        <p:spPr bwMode="auto">
          <a:xfrm>
            <a:off x="6126163" y="3516313"/>
            <a:ext cx="0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6" name="AutoShape 28"/>
          <p:cNvCxnSpPr>
            <a:cxnSpLocks noChangeShapeType="1"/>
            <a:stCxn id="12300" idx="2"/>
          </p:cNvCxnSpPr>
          <p:nvPr/>
        </p:nvCxnSpPr>
        <p:spPr bwMode="auto">
          <a:xfrm>
            <a:off x="6107113" y="2387600"/>
            <a:ext cx="0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7" name="AutoShape 29"/>
          <p:cNvCxnSpPr>
            <a:cxnSpLocks noChangeShapeType="1"/>
            <a:endCxn id="12328" idx="0"/>
          </p:cNvCxnSpPr>
          <p:nvPr/>
        </p:nvCxnSpPr>
        <p:spPr bwMode="auto">
          <a:xfrm flipH="1">
            <a:off x="7794625" y="2027238"/>
            <a:ext cx="0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8" name="AutoShape 30"/>
          <p:cNvCxnSpPr>
            <a:cxnSpLocks noChangeShapeType="1"/>
            <a:stCxn id="12305" idx="1"/>
            <a:endCxn id="12340" idx="3"/>
          </p:cNvCxnSpPr>
          <p:nvPr/>
        </p:nvCxnSpPr>
        <p:spPr bwMode="auto">
          <a:xfrm flipH="1" flipV="1">
            <a:off x="1711325" y="3173413"/>
            <a:ext cx="217488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9" name="AutoShape 31"/>
          <p:cNvCxnSpPr>
            <a:cxnSpLocks noChangeShapeType="1"/>
            <a:stCxn id="12305" idx="1"/>
            <a:endCxn id="12342" idx="3"/>
          </p:cNvCxnSpPr>
          <p:nvPr/>
        </p:nvCxnSpPr>
        <p:spPr bwMode="auto">
          <a:xfrm flipH="1">
            <a:off x="1711325" y="3678238"/>
            <a:ext cx="217488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20" name="AutoShape 32"/>
          <p:cNvCxnSpPr>
            <a:cxnSpLocks noChangeShapeType="1"/>
            <a:stCxn id="12302" idx="1"/>
          </p:cNvCxnSpPr>
          <p:nvPr/>
        </p:nvCxnSpPr>
        <p:spPr bwMode="auto">
          <a:xfrm flipH="1">
            <a:off x="6916738" y="323215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21" name="AutoShape 33"/>
          <p:cNvCxnSpPr>
            <a:cxnSpLocks noChangeShapeType="1"/>
            <a:stCxn id="12301" idx="3"/>
            <a:endCxn id="12305" idx="2"/>
          </p:cNvCxnSpPr>
          <p:nvPr/>
        </p:nvCxnSpPr>
        <p:spPr bwMode="auto">
          <a:xfrm flipH="1">
            <a:off x="2576513" y="1739900"/>
            <a:ext cx="5816600" cy="2227263"/>
          </a:xfrm>
          <a:prstGeom prst="bentConnector4">
            <a:avLst>
              <a:gd name="adj1" fmla="val -3931"/>
              <a:gd name="adj2" fmla="val 1654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22" name="AutoShape 34"/>
          <p:cNvCxnSpPr>
            <a:cxnSpLocks noChangeShapeType="1"/>
            <a:stCxn id="12297" idx="0"/>
            <a:endCxn id="12296" idx="2"/>
          </p:cNvCxnSpPr>
          <p:nvPr/>
        </p:nvCxnSpPr>
        <p:spPr bwMode="auto">
          <a:xfrm flipV="1">
            <a:off x="992188" y="1878013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2720975" y="2452688"/>
            <a:ext cx="1223963" cy="5778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Deficiency </a:t>
            </a:r>
            <a:br>
              <a:rPr lang="en-US" sz="1200"/>
            </a:br>
            <a:r>
              <a:rPr lang="en-US" sz="1200"/>
              <a:t>report</a:t>
            </a:r>
          </a:p>
        </p:txBody>
      </p:sp>
      <p:cxnSp>
        <p:nvCxnSpPr>
          <p:cNvPr id="12324" name="AutoShape 36"/>
          <p:cNvCxnSpPr>
            <a:cxnSpLocks noChangeShapeType="1"/>
            <a:stCxn id="12323" idx="3"/>
            <a:endCxn id="12299" idx="2"/>
          </p:cNvCxnSpPr>
          <p:nvPr/>
        </p:nvCxnSpPr>
        <p:spPr bwMode="auto">
          <a:xfrm flipV="1">
            <a:off x="3944938" y="2020888"/>
            <a:ext cx="142875" cy="72072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</p:cxnSp>
      <p:cxnSp>
        <p:nvCxnSpPr>
          <p:cNvPr id="12325" name="AutoShape 37"/>
          <p:cNvCxnSpPr>
            <a:cxnSpLocks noChangeShapeType="1"/>
            <a:stCxn id="12305" idx="0"/>
            <a:endCxn id="12323" idx="1"/>
          </p:cNvCxnSpPr>
          <p:nvPr/>
        </p:nvCxnSpPr>
        <p:spPr bwMode="auto">
          <a:xfrm rot="-5400000">
            <a:off x="2324894" y="2993232"/>
            <a:ext cx="647700" cy="144462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</p:cxn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7169150" y="5303838"/>
            <a:ext cx="1152525" cy="2889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200"/>
              <a:t>Direct delivery</a:t>
            </a: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7610475" y="4179888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1200"/>
          </a:p>
        </p:txBody>
      </p:sp>
      <p:sp>
        <p:nvSpPr>
          <p:cNvPr id="12328" name="AutoShape 11"/>
          <p:cNvSpPr>
            <a:spLocks noChangeArrowheads="1"/>
          </p:cNvSpPr>
          <p:nvPr/>
        </p:nvSpPr>
        <p:spPr bwMode="auto">
          <a:xfrm>
            <a:off x="7146925" y="2206625"/>
            <a:ext cx="1295400" cy="5349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Central Order </a:t>
            </a:r>
          </a:p>
          <a:p>
            <a:r>
              <a:rPr lang="pl-PL" sz="1200"/>
              <a:t>Register (Online)</a:t>
            </a:r>
            <a:endParaRPr lang="en-US" sz="1200"/>
          </a:p>
        </p:txBody>
      </p:sp>
      <p:sp>
        <p:nvSpPr>
          <p:cNvPr id="12329" name="AutoShape 11"/>
          <p:cNvSpPr>
            <a:spLocks noChangeArrowheads="1"/>
          </p:cNvSpPr>
          <p:nvPr/>
        </p:nvSpPr>
        <p:spPr bwMode="auto">
          <a:xfrm>
            <a:off x="5575300" y="4764088"/>
            <a:ext cx="1295400" cy="4746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Prewash</a:t>
            </a:r>
            <a:endParaRPr lang="en-US" sz="1200"/>
          </a:p>
        </p:txBody>
      </p:sp>
      <p:cxnSp>
        <p:nvCxnSpPr>
          <p:cNvPr id="12330" name="AutoShape 32"/>
          <p:cNvCxnSpPr>
            <a:cxnSpLocks noChangeShapeType="1"/>
            <a:stCxn id="12328" idx="2"/>
            <a:endCxn id="12302" idx="0"/>
          </p:cNvCxnSpPr>
          <p:nvPr/>
        </p:nvCxnSpPr>
        <p:spPr bwMode="auto">
          <a:xfrm flipH="1">
            <a:off x="7793038" y="2741613"/>
            <a:ext cx="1587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31" name="AutoShape 25"/>
          <p:cNvCxnSpPr>
            <a:cxnSpLocks noChangeShapeType="1"/>
          </p:cNvCxnSpPr>
          <p:nvPr/>
        </p:nvCxnSpPr>
        <p:spPr bwMode="auto">
          <a:xfrm flipV="1">
            <a:off x="4135438" y="3967163"/>
            <a:ext cx="0" cy="796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32" name="AutoShape 11"/>
          <p:cNvSpPr>
            <a:spLocks noChangeArrowheads="1"/>
          </p:cNvSpPr>
          <p:nvPr/>
        </p:nvSpPr>
        <p:spPr bwMode="auto">
          <a:xfrm>
            <a:off x="3606800" y="4735513"/>
            <a:ext cx="1295400" cy="5762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Control scan</a:t>
            </a:r>
          </a:p>
          <a:p>
            <a:r>
              <a:rPr lang="pl-PL" sz="1200"/>
              <a:t>Sorting</a:t>
            </a:r>
            <a:endParaRPr lang="en-US" sz="1200"/>
          </a:p>
        </p:txBody>
      </p:sp>
      <p:cxnSp>
        <p:nvCxnSpPr>
          <p:cNvPr id="12333" name="AutoShape 25"/>
          <p:cNvCxnSpPr>
            <a:cxnSpLocks noChangeShapeType="1"/>
            <a:endCxn id="12332" idx="3"/>
          </p:cNvCxnSpPr>
          <p:nvPr/>
        </p:nvCxnSpPr>
        <p:spPr bwMode="auto">
          <a:xfrm flipH="1">
            <a:off x="4902200" y="5011738"/>
            <a:ext cx="663575" cy="11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34" name="AutoShape 11"/>
          <p:cNvSpPr>
            <a:spLocks noChangeArrowheads="1"/>
          </p:cNvSpPr>
          <p:nvPr/>
        </p:nvSpPr>
        <p:spPr bwMode="auto">
          <a:xfrm>
            <a:off x="344488" y="5576888"/>
            <a:ext cx="1295400" cy="5762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Delivery </a:t>
            </a:r>
          </a:p>
          <a:p>
            <a:r>
              <a:rPr lang="pl-PL" sz="1200"/>
              <a:t>to customer</a:t>
            </a:r>
            <a:endParaRPr lang="en-US" sz="1200"/>
          </a:p>
        </p:txBody>
      </p:sp>
      <p:cxnSp>
        <p:nvCxnSpPr>
          <p:cNvPr id="12335" name="AutoShape 25"/>
          <p:cNvCxnSpPr>
            <a:cxnSpLocks noChangeShapeType="1"/>
            <a:stCxn id="12342" idx="2"/>
          </p:cNvCxnSpPr>
          <p:nvPr/>
        </p:nvCxnSpPr>
        <p:spPr bwMode="auto">
          <a:xfrm>
            <a:off x="992188" y="4325938"/>
            <a:ext cx="0" cy="1250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2216150" y="5573713"/>
            <a:ext cx="1295400" cy="5762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/>
              <a:t>Service On Line</a:t>
            </a:r>
            <a:endParaRPr lang="en-US" sz="1200"/>
          </a:p>
        </p:txBody>
      </p:sp>
      <p:cxnSp>
        <p:nvCxnSpPr>
          <p:cNvPr id="12337" name="AutoShape 25"/>
          <p:cNvCxnSpPr>
            <a:cxnSpLocks noChangeShapeType="1"/>
          </p:cNvCxnSpPr>
          <p:nvPr/>
        </p:nvCxnSpPr>
        <p:spPr bwMode="auto">
          <a:xfrm>
            <a:off x="1331913" y="3300413"/>
            <a:ext cx="0" cy="2273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AutoShape 25"/>
          <p:cNvCxnSpPr>
            <a:cxnSpLocks noChangeShapeType="1"/>
            <a:stCxn id="58" idx="1"/>
            <a:endCxn id="12334" idx="3"/>
          </p:cNvCxnSpPr>
          <p:nvPr/>
        </p:nvCxnSpPr>
        <p:spPr bwMode="auto">
          <a:xfrm flipH="1">
            <a:off x="1639888" y="5862638"/>
            <a:ext cx="5762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39" name="AutoShape 25"/>
          <p:cNvCxnSpPr>
            <a:cxnSpLocks noChangeShapeType="1"/>
          </p:cNvCxnSpPr>
          <p:nvPr/>
        </p:nvCxnSpPr>
        <p:spPr bwMode="auto">
          <a:xfrm>
            <a:off x="1144588" y="3821113"/>
            <a:ext cx="0" cy="1752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40" name="AutoShape 16"/>
          <p:cNvSpPr>
            <a:spLocks noChangeArrowheads="1"/>
          </p:cNvSpPr>
          <p:nvPr/>
        </p:nvSpPr>
        <p:spPr bwMode="auto">
          <a:xfrm>
            <a:off x="271463" y="3030538"/>
            <a:ext cx="1439862" cy="2857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Contract</a:t>
            </a:r>
          </a:p>
        </p:txBody>
      </p:sp>
      <p:sp>
        <p:nvSpPr>
          <p:cNvPr id="12341" name="AutoShape 17"/>
          <p:cNvSpPr>
            <a:spLocks noChangeArrowheads="1"/>
          </p:cNvSpPr>
          <p:nvPr/>
        </p:nvSpPr>
        <p:spPr bwMode="auto">
          <a:xfrm>
            <a:off x="271463" y="3532188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Local stock</a:t>
            </a:r>
          </a:p>
        </p:txBody>
      </p:sp>
      <p:sp>
        <p:nvSpPr>
          <p:cNvPr id="12342" name="AutoShape 18"/>
          <p:cNvSpPr>
            <a:spLocks noChangeArrowheads="1"/>
          </p:cNvSpPr>
          <p:nvPr/>
        </p:nvSpPr>
        <p:spPr bwMode="auto">
          <a:xfrm>
            <a:off x="271463" y="403701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high level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  <a:grayscl/>
          </a:blip>
          <a:srcRect/>
          <a:stretch>
            <a:fillRect/>
          </a:stretch>
        </p:blipFill>
        <p:spPr bwMode="auto">
          <a:xfrm>
            <a:off x="0" y="7270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848100" y="0"/>
            <a:ext cx="5295900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l">
              <a:spcBef>
                <a:spcPct val="50000"/>
              </a:spcBef>
            </a:pPr>
            <a:r>
              <a:rPr lang="pl-PL" sz="2800" b="1">
                <a:solidFill>
                  <a:srgbClr val="92D050"/>
                </a:solidFill>
              </a:rPr>
              <a:t>Service On Line</a:t>
            </a:r>
            <a:endParaRPr lang="sv-SE" sz="2800" b="1">
              <a:solidFill>
                <a:srgbClr val="92D050"/>
              </a:solidFill>
            </a:endParaRPr>
          </a:p>
        </p:txBody>
      </p:sp>
      <p:sp>
        <p:nvSpPr>
          <p:cNvPr id="411652" name="Rectangle 4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</p:txBody>
      </p:sp>
      <p:pic>
        <p:nvPicPr>
          <p:cNvPr id="13317" name="Picture 12" descr="Linen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973138"/>
            <a:ext cx="927100" cy="155416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318" name="Picture 18" descr="Facility 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38" y="4486275"/>
            <a:ext cx="911225" cy="15573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319" name="Picture 20" descr="Garment New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714625"/>
            <a:ext cx="920750" cy="156051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11670" name="Text Box 22"/>
          <p:cNvSpPr txBox="1">
            <a:spLocks noChangeArrowheads="1"/>
          </p:cNvSpPr>
          <p:nvPr/>
        </p:nvSpPr>
        <p:spPr bwMode="auto">
          <a:xfrm>
            <a:off x="3022600" y="2081213"/>
            <a:ext cx="3833813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r>
              <a:rPr lang="pl-PL" sz="1400" dirty="0" smtClean="0">
                <a:solidFill>
                  <a:schemeClr val="bg1"/>
                </a:solidFill>
                <a:latin typeface="TrueSyntaxBold" pitchFamily="2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Developed </a:t>
            </a:r>
            <a:r>
              <a:rPr lang="pl-P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our customers demands</a:t>
            </a:r>
            <a:endParaRPr lang="pl-PL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r>
              <a:rPr lang="pl-P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Unique solutions for the market</a:t>
            </a:r>
            <a:endParaRPr lang="pl-PL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r>
              <a:rPr lang="pl-PL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 data quality and control</a:t>
            </a:r>
          </a:p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System available 24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hours</a:t>
            </a: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per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day</a:t>
            </a:r>
            <a:endParaRPr lang="pl-PL" sz="1400" dirty="0" smtClean="0">
              <a:solidFill>
                <a:schemeClr val="bg1"/>
              </a:solidFill>
              <a:latin typeface="+mj-lt"/>
            </a:endParaRPr>
          </a:p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Garment</a:t>
            </a: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orders</a:t>
            </a:r>
            <a:endParaRPr lang="pl-PL" sz="1400" dirty="0" smtClean="0">
              <a:solidFill>
                <a:schemeClr val="bg1"/>
              </a:solidFill>
              <a:latin typeface="+mj-lt"/>
            </a:endParaRPr>
          </a:p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Reports</a:t>
            </a: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Extra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signals</a:t>
            </a: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for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garment</a:t>
            </a: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wearer</a:t>
            </a: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Contract</a:t>
            </a:r>
            <a:r>
              <a:rPr lang="pl-PL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1400" dirty="0" err="1" smtClean="0">
                <a:solidFill>
                  <a:schemeClr val="bg1"/>
                </a:solidFill>
                <a:latin typeface="+mj-lt"/>
              </a:rPr>
              <a:t>information</a:t>
            </a:r>
            <a:endParaRPr lang="pl-PL" sz="1400" dirty="0" smtClean="0">
              <a:solidFill>
                <a:schemeClr val="bg1"/>
              </a:solidFill>
              <a:latin typeface="+mj-lt"/>
            </a:endParaRPr>
          </a:p>
          <a:p>
            <a:pPr algn="l">
              <a:buClr>
                <a:schemeClr val="bg1"/>
              </a:buClr>
              <a:buSzPct val="70000"/>
              <a:defRPr/>
            </a:pPr>
            <a:endParaRPr lang="pl-PL" sz="1400" dirty="0" smtClean="0">
              <a:solidFill>
                <a:schemeClr val="bg1"/>
              </a:solidFill>
              <a:latin typeface="+mj-lt"/>
            </a:endParaRPr>
          </a:p>
          <a:p>
            <a:pPr algn="l">
              <a:buClr>
                <a:schemeClr val="bg1"/>
              </a:buClr>
              <a:buSzPct val="70000"/>
              <a:defRPr/>
            </a:pPr>
            <a:endParaRPr lang="pl-PL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ueSyntaxBold"/>
            </a:endParaRPr>
          </a:p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endParaRPr lang="en-US" sz="1400" dirty="0" smtClean="0">
              <a:solidFill>
                <a:schemeClr val="bg1"/>
              </a:solidFill>
              <a:latin typeface="TrueSyntaxBold" pitchFamily="2" charset="0"/>
            </a:endParaRPr>
          </a:p>
          <a:p>
            <a:pPr algn="l">
              <a:buClr>
                <a:schemeClr val="bg1"/>
              </a:buClr>
              <a:buSzPct val="70000"/>
              <a:buFont typeface="Wingdings" pitchFamily="2" charset="2"/>
              <a:buChar char="ü"/>
              <a:defRPr/>
            </a:pPr>
            <a:endParaRPr lang="en-US" sz="1400" dirty="0" smtClean="0">
              <a:solidFill>
                <a:schemeClr val="bg1"/>
              </a:solidFill>
              <a:latin typeface="TrueSyntaxBold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software design"/>
          <p:cNvPicPr>
            <a:picLocks noChangeAspect="1" noChangeArrowheads="1"/>
          </p:cNvPicPr>
          <p:nvPr/>
        </p:nvPicPr>
        <p:blipFill>
          <a:blip r:embed="rId2" cstate="print">
            <a:lum bright="16000" contrast="-20000"/>
            <a:grayscl/>
          </a:blip>
          <a:srcRect/>
          <a:stretch>
            <a:fillRect/>
          </a:stretch>
        </p:blipFill>
        <p:spPr bwMode="auto">
          <a:xfrm>
            <a:off x="0" y="715963"/>
            <a:ext cx="7459663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000875" y="715963"/>
            <a:ext cx="2143125" cy="5743575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080808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r>
              <a:rPr lang="en-GB" sz="2000" b="1">
                <a:solidFill>
                  <a:schemeClr val="bg1"/>
                </a:solidFill>
              </a:rPr>
              <a:t>Designed to handle large volumes with </a:t>
            </a:r>
          </a:p>
          <a:p>
            <a:r>
              <a:rPr lang="en-GB" sz="2000" b="1">
                <a:solidFill>
                  <a:schemeClr val="bg1"/>
                </a:solidFill>
              </a:rPr>
              <a:t>maintained performance and security in real time!</a:t>
            </a:r>
            <a:endParaRPr lang="sv-SE" sz="2000" b="1">
              <a:solidFill>
                <a:schemeClr val="bg1"/>
              </a:solidFill>
            </a:endParaRPr>
          </a:p>
        </p:txBody>
      </p:sp>
      <p:sp>
        <p:nvSpPr>
          <p:cNvPr id="397316" name="Rectangle 4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GB" sz="3200" i="1" dirty="0">
                <a:solidFill>
                  <a:srgbClr val="333333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4C"/>
                    </a:outerShdw>
                  </a:cont>
                  <a:cont type="tree" name="">
                    <a:effect ref="fillLine"/>
                    <a:outerShdw dist="38100" dir="2700000" algn="tl">
                      <a:srgbClr val="1E1E1E"/>
                    </a:outerShdw>
                  </a:cont>
                  <a:effect ref="fillLine"/>
                </a:effectDag>
                <a:latin typeface="Arial Unicode MS" pitchFamily="34" charset="-128"/>
              </a:rPr>
              <a:t>SOL history</a:t>
            </a:r>
            <a:endParaRPr lang="sv-SE" sz="3200" i="1" dirty="0">
              <a:solidFill>
                <a:srgbClr val="333333"/>
              </a:solidFill>
              <a:effectDag name="">
                <a:cont type="tree" name="">
                  <a:effect ref="fillLine"/>
                  <a:outerShdw dist="38100" dir="13500000" algn="br">
                    <a:srgbClr val="4C4C4C"/>
                  </a:outerShdw>
                </a:cont>
                <a:cont type="tree" name="">
                  <a:effect ref="fillLine"/>
                  <a:outerShdw dist="38100" dir="2700000" algn="tl">
                    <a:srgbClr val="1E1E1E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397317" name="Rectangle 5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238750" y="0"/>
            <a:ext cx="3905250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l">
              <a:spcBef>
                <a:spcPct val="50000"/>
              </a:spcBef>
            </a:pPr>
            <a:r>
              <a:rPr lang="sv-SE" sz="2800" b="1">
                <a:solidFill>
                  <a:srgbClr val="92D050"/>
                </a:solidFill>
              </a:rPr>
              <a:t>SOFTWARE DESIGN</a:t>
            </a:r>
          </a:p>
        </p:txBody>
      </p:sp>
      <p:grpSp>
        <p:nvGrpSpPr>
          <p:cNvPr id="16391" name="Group 39"/>
          <p:cNvGrpSpPr>
            <a:grpSpLocks/>
          </p:cNvGrpSpPr>
          <p:nvPr/>
        </p:nvGrpSpPr>
        <p:grpSpPr bwMode="auto">
          <a:xfrm>
            <a:off x="1128713" y="4941888"/>
            <a:ext cx="4891087" cy="731837"/>
            <a:chOff x="711" y="3215"/>
            <a:chExt cx="3081" cy="461"/>
          </a:xfrm>
        </p:grpSpPr>
        <p:pic>
          <p:nvPicPr>
            <p:cNvPr id="16404" name="Picture 23" descr="Ho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1" y="3255"/>
              <a:ext cx="42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24" descr="Ho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3" y="3247"/>
              <a:ext cx="42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25" descr="Ho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5" y="3239"/>
              <a:ext cx="42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26" descr="Ho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7" y="3231"/>
              <a:ext cx="42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27" descr="Ho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9" y="3223"/>
              <a:ext cx="42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Picture 28" descr="Ho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1" y="3215"/>
              <a:ext cx="42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2" name="Text Box 33"/>
          <p:cNvSpPr txBox="1">
            <a:spLocks noChangeArrowheads="1"/>
          </p:cNvSpPr>
          <p:nvPr/>
        </p:nvSpPr>
        <p:spPr bwMode="auto">
          <a:xfrm>
            <a:off x="2381250" y="1844675"/>
            <a:ext cx="23812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b="1" u="sng">
                <a:solidFill>
                  <a:schemeClr val="bg1"/>
                </a:solidFill>
              </a:rPr>
              <a:t>ONE</a:t>
            </a:r>
            <a:r>
              <a:rPr lang="sv-SE" sz="1000" b="1">
                <a:solidFill>
                  <a:schemeClr val="bg1"/>
                </a:solidFill>
              </a:rPr>
              <a:t> </a:t>
            </a:r>
            <a:r>
              <a:rPr lang="en-US" sz="1000" b="1">
                <a:solidFill>
                  <a:schemeClr val="bg1"/>
                </a:solidFill>
              </a:rPr>
              <a:t>instance</a:t>
            </a:r>
            <a:r>
              <a:rPr lang="sv-SE" sz="1000" b="1">
                <a:solidFill>
                  <a:schemeClr val="bg1"/>
                </a:solidFill>
              </a:rPr>
              <a:t> for </a:t>
            </a:r>
            <a:r>
              <a:rPr lang="sv-SE" sz="1000" b="1" u="sng">
                <a:solidFill>
                  <a:schemeClr val="bg1"/>
                </a:solidFill>
              </a:rPr>
              <a:t>EACH</a:t>
            </a:r>
            <a:r>
              <a:rPr lang="sv-SE" sz="1000" b="1">
                <a:solidFill>
                  <a:schemeClr val="bg1"/>
                </a:solidFill>
              </a:rPr>
              <a:t> country</a:t>
            </a:r>
          </a:p>
        </p:txBody>
      </p:sp>
      <p:sp>
        <p:nvSpPr>
          <p:cNvPr id="16393" name="Text Box 34"/>
          <p:cNvSpPr txBox="1">
            <a:spLocks noChangeArrowheads="1"/>
          </p:cNvSpPr>
          <p:nvPr/>
        </p:nvSpPr>
        <p:spPr bwMode="auto">
          <a:xfrm>
            <a:off x="2413000" y="5689600"/>
            <a:ext cx="23812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b="1" u="sng">
                <a:solidFill>
                  <a:schemeClr val="bg1"/>
                </a:solidFill>
              </a:rPr>
              <a:t>ONE</a:t>
            </a:r>
            <a:r>
              <a:rPr lang="sv-SE" sz="1000" b="1">
                <a:solidFill>
                  <a:schemeClr val="bg1"/>
                </a:solidFill>
              </a:rPr>
              <a:t> </a:t>
            </a:r>
            <a:r>
              <a:rPr lang="en-US" sz="1000" b="1">
                <a:solidFill>
                  <a:schemeClr val="bg1"/>
                </a:solidFill>
              </a:rPr>
              <a:t>instance</a:t>
            </a:r>
            <a:r>
              <a:rPr lang="sv-SE" sz="1000" b="1">
                <a:solidFill>
                  <a:schemeClr val="bg1"/>
                </a:solidFill>
              </a:rPr>
              <a:t> for </a:t>
            </a:r>
            <a:r>
              <a:rPr lang="sv-SE" sz="1000" b="1" u="sng">
                <a:solidFill>
                  <a:schemeClr val="bg1"/>
                </a:solidFill>
              </a:rPr>
              <a:t>EACH</a:t>
            </a:r>
            <a:r>
              <a:rPr lang="sv-SE" sz="1000" b="1">
                <a:solidFill>
                  <a:schemeClr val="bg1"/>
                </a:solidFill>
              </a:rPr>
              <a:t> laundry</a:t>
            </a:r>
          </a:p>
        </p:txBody>
      </p:sp>
      <p:grpSp>
        <p:nvGrpSpPr>
          <p:cNvPr id="16394" name="Group 40"/>
          <p:cNvGrpSpPr>
            <a:grpSpLocks/>
          </p:cNvGrpSpPr>
          <p:nvPr/>
        </p:nvGrpSpPr>
        <p:grpSpPr bwMode="auto">
          <a:xfrm>
            <a:off x="2178050" y="2540000"/>
            <a:ext cx="3413125" cy="2428875"/>
            <a:chOff x="1372" y="1702"/>
            <a:chExt cx="2150" cy="1530"/>
          </a:xfrm>
        </p:grpSpPr>
        <p:pic>
          <p:nvPicPr>
            <p:cNvPr id="16399" name="Picture 17" descr="W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7" y="1973"/>
              <a:ext cx="787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0" name="Text Box 29"/>
            <p:cNvSpPr txBox="1">
              <a:spLocks noChangeArrowheads="1"/>
            </p:cNvSpPr>
            <p:nvPr/>
          </p:nvSpPr>
          <p:spPr bwMode="auto">
            <a:xfrm>
              <a:off x="1446" y="2256"/>
              <a:ext cx="207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v-SE" b="1">
                  <a:solidFill>
                    <a:schemeClr val="bg1"/>
                  </a:solidFill>
                </a:rPr>
                <a:t>WEB                    SERVICES</a:t>
              </a:r>
            </a:p>
          </p:txBody>
        </p:sp>
        <p:sp>
          <p:nvSpPr>
            <p:cNvPr id="16401" name="Line 31"/>
            <p:cNvSpPr>
              <a:spLocks noChangeShapeType="1"/>
            </p:cNvSpPr>
            <p:nvPr/>
          </p:nvSpPr>
          <p:spPr bwMode="auto">
            <a:xfrm flipH="1" flipV="1">
              <a:off x="1372" y="1702"/>
              <a:ext cx="546" cy="36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402" name="Line 35"/>
            <p:cNvSpPr>
              <a:spLocks noChangeShapeType="1"/>
            </p:cNvSpPr>
            <p:nvPr/>
          </p:nvSpPr>
          <p:spPr bwMode="auto">
            <a:xfrm>
              <a:off x="2254" y="2782"/>
              <a:ext cx="0" cy="4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403" name="Line 38"/>
            <p:cNvSpPr>
              <a:spLocks noChangeShapeType="1"/>
            </p:cNvSpPr>
            <p:nvPr/>
          </p:nvSpPr>
          <p:spPr bwMode="auto">
            <a:xfrm flipV="1">
              <a:off x="2588" y="1712"/>
              <a:ext cx="510" cy="3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6395" name="Picture 62" descr="Poland%20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4800" y="1635125"/>
            <a:ext cx="92551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62" descr="Poland%20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9775" y="1635125"/>
            <a:ext cx="92551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4651375" y="1865313"/>
            <a:ext cx="677863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200"/>
              <a:t> </a:t>
            </a:r>
            <a:r>
              <a:rPr lang="en-GB" sz="1200" b="1"/>
              <a:t>SOL</a:t>
            </a:r>
          </a:p>
          <a:p>
            <a:r>
              <a:rPr lang="en-GB" sz="1200" b="1"/>
              <a:t>Master</a:t>
            </a:r>
          </a:p>
        </p:txBody>
      </p:sp>
      <p:sp>
        <p:nvSpPr>
          <p:cNvPr id="16398" name="Text Box 20"/>
          <p:cNvSpPr txBox="1">
            <a:spLocks noChangeArrowheads="1"/>
          </p:cNvSpPr>
          <p:nvPr/>
        </p:nvSpPr>
        <p:spPr bwMode="auto">
          <a:xfrm>
            <a:off x="1533525" y="1874838"/>
            <a:ext cx="1008063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l-PL" sz="1200" b="1"/>
              <a:t>Central</a:t>
            </a:r>
          </a:p>
          <a:p>
            <a:r>
              <a:rPr lang="pl-PL" sz="1200" b="1"/>
              <a:t>Warehouse</a:t>
            </a:r>
            <a:endParaRPr lang="en-GB" sz="1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8" descr="world_web - Kopi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730250"/>
            <a:ext cx="7038975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762375" y="0"/>
            <a:ext cx="5381625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l">
              <a:spcBef>
                <a:spcPct val="50000"/>
              </a:spcBef>
            </a:pPr>
            <a:r>
              <a:rPr lang="sv-SE" sz="2800" b="1" i="1">
                <a:solidFill>
                  <a:srgbClr val="92D050"/>
                </a:solidFill>
              </a:rPr>
              <a:t>INTERNAL</a:t>
            </a:r>
            <a:r>
              <a:rPr lang="sv-SE" sz="2800" b="1">
                <a:solidFill>
                  <a:srgbClr val="92D050"/>
                </a:solidFill>
              </a:rPr>
              <a:t> </a:t>
            </a:r>
            <a:r>
              <a:rPr lang="sv-SE" sz="2800">
                <a:solidFill>
                  <a:schemeClr val="bg2"/>
                </a:solidFill>
              </a:rPr>
              <a:t>COMMUNICATION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7000875" y="738188"/>
            <a:ext cx="2143125" cy="5743575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080808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Ctr="1"/>
          <a:lstStyle/>
          <a:p>
            <a:endParaRPr lang="en-GB" sz="2000" b="1">
              <a:solidFill>
                <a:schemeClr val="bg1"/>
              </a:solidFill>
            </a:endParaRPr>
          </a:p>
          <a:p>
            <a:endParaRPr lang="en-GB" sz="2000" b="1">
              <a:solidFill>
                <a:schemeClr val="bg1"/>
              </a:solidFill>
            </a:endParaRPr>
          </a:p>
          <a:p>
            <a:endParaRPr lang="en-GB" sz="2000" b="1">
              <a:solidFill>
                <a:schemeClr val="bg1"/>
              </a:solidFill>
            </a:endParaRPr>
          </a:p>
          <a:p>
            <a:endParaRPr lang="en-GB" sz="2000" b="1">
              <a:solidFill>
                <a:schemeClr val="bg1"/>
              </a:solidFill>
            </a:endParaRPr>
          </a:p>
          <a:p>
            <a:endParaRPr lang="en-GB" sz="2000" b="1">
              <a:solidFill>
                <a:schemeClr val="bg1"/>
              </a:solidFill>
            </a:endParaRPr>
          </a:p>
          <a:p>
            <a:endParaRPr lang="en-GB" sz="2000" b="1">
              <a:solidFill>
                <a:schemeClr val="bg1"/>
              </a:solidFill>
            </a:endParaRPr>
          </a:p>
          <a:p>
            <a:endParaRPr lang="en-GB" sz="2000" b="1">
              <a:solidFill>
                <a:schemeClr val="bg1"/>
              </a:solidFill>
            </a:endParaRPr>
          </a:p>
          <a:p>
            <a:r>
              <a:rPr lang="en-GB" sz="2000" b="1">
                <a:solidFill>
                  <a:schemeClr val="bg1"/>
                </a:solidFill>
              </a:rPr>
              <a:t>SOL</a:t>
            </a:r>
            <a:r>
              <a:rPr lang="en-GB" sz="2000">
                <a:solidFill>
                  <a:schemeClr val="bg1"/>
                </a:solidFill>
              </a:rPr>
              <a:t> is the engine for several system</a:t>
            </a:r>
            <a:endParaRPr lang="sv-SE" sz="2000">
              <a:solidFill>
                <a:schemeClr val="bg1"/>
              </a:solidFill>
            </a:endParaRPr>
          </a:p>
        </p:txBody>
      </p:sp>
      <p:sp>
        <p:nvSpPr>
          <p:cNvPr id="404483" name="Rectangle 3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</p:txBody>
      </p:sp>
      <p:grpSp>
        <p:nvGrpSpPr>
          <p:cNvPr id="17414" name="Group 53"/>
          <p:cNvGrpSpPr>
            <a:grpSpLocks/>
          </p:cNvGrpSpPr>
          <p:nvPr/>
        </p:nvGrpSpPr>
        <p:grpSpPr bwMode="auto">
          <a:xfrm>
            <a:off x="5527675" y="4868863"/>
            <a:ext cx="1963738" cy="1111250"/>
            <a:chOff x="4432" y="1227"/>
            <a:chExt cx="1230" cy="686"/>
          </a:xfrm>
        </p:grpSpPr>
        <p:pic>
          <p:nvPicPr>
            <p:cNvPr id="17437" name="Picture 32" descr="TES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2" y="1227"/>
              <a:ext cx="1230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8" name="Text Box 33"/>
            <p:cNvSpPr txBox="1">
              <a:spLocks noChangeArrowheads="1"/>
            </p:cNvSpPr>
            <p:nvPr/>
          </p:nvSpPr>
          <p:spPr bwMode="auto">
            <a:xfrm>
              <a:off x="4603" y="1228"/>
              <a:ext cx="886" cy="151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000">
                  <a:solidFill>
                    <a:srgbClr val="FFFFFF"/>
                  </a:solidFill>
                </a:rPr>
                <a:t>CRM SYSTEM </a:t>
              </a:r>
            </a:p>
          </p:txBody>
        </p:sp>
        <p:pic>
          <p:nvPicPr>
            <p:cNvPr id="17439" name="Picture 34" descr="box_li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0" y="1362"/>
              <a:ext cx="118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5" name="Group 35"/>
          <p:cNvGrpSpPr>
            <a:grpSpLocks/>
          </p:cNvGrpSpPr>
          <p:nvPr/>
        </p:nvGrpSpPr>
        <p:grpSpPr bwMode="auto">
          <a:xfrm>
            <a:off x="1816100" y="874713"/>
            <a:ext cx="1954213" cy="1109662"/>
            <a:chOff x="2092" y="1769"/>
            <a:chExt cx="1434" cy="856"/>
          </a:xfrm>
        </p:grpSpPr>
        <p:pic>
          <p:nvPicPr>
            <p:cNvPr id="17433" name="Picture 36" descr="TEST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92" y="1769"/>
              <a:ext cx="1434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34" name="Group 37"/>
            <p:cNvGrpSpPr>
              <a:grpSpLocks/>
            </p:cNvGrpSpPr>
            <p:nvPr/>
          </p:nvGrpSpPr>
          <p:grpSpPr bwMode="auto">
            <a:xfrm>
              <a:off x="2104" y="1780"/>
              <a:ext cx="1405" cy="813"/>
              <a:chOff x="2110" y="1780"/>
              <a:chExt cx="1398" cy="813"/>
            </a:xfrm>
          </p:grpSpPr>
          <p:sp>
            <p:nvSpPr>
              <p:cNvPr id="17435" name="Text Box 38"/>
              <p:cNvSpPr txBox="1">
                <a:spLocks noChangeArrowheads="1"/>
              </p:cNvSpPr>
              <p:nvPr/>
            </p:nvSpPr>
            <p:spPr bwMode="auto">
              <a:xfrm>
                <a:off x="2110" y="1780"/>
                <a:ext cx="1398" cy="189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v-SE" sz="1000">
                    <a:solidFill>
                      <a:srgbClr val="FFFFFF"/>
                    </a:solidFill>
                  </a:rPr>
                  <a:t>DATA WAREHOUSE</a:t>
                </a:r>
              </a:p>
            </p:txBody>
          </p:sp>
          <p:pic>
            <p:nvPicPr>
              <p:cNvPr id="17436" name="Picture 39" descr="datawarehous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36" y="1932"/>
                <a:ext cx="1360" cy="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416" name="Group 27"/>
          <p:cNvGrpSpPr>
            <a:grpSpLocks/>
          </p:cNvGrpSpPr>
          <p:nvPr/>
        </p:nvGrpSpPr>
        <p:grpSpPr bwMode="auto">
          <a:xfrm>
            <a:off x="474663" y="2170113"/>
            <a:ext cx="1954212" cy="1111250"/>
            <a:chOff x="1174" y="757"/>
            <a:chExt cx="1434" cy="856"/>
          </a:xfrm>
        </p:grpSpPr>
        <p:pic>
          <p:nvPicPr>
            <p:cNvPr id="17430" name="Picture 28" descr="TEST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4" y="757"/>
              <a:ext cx="1434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Text Box 29"/>
            <p:cNvSpPr txBox="1">
              <a:spLocks noChangeArrowheads="1"/>
            </p:cNvSpPr>
            <p:nvPr/>
          </p:nvSpPr>
          <p:spPr bwMode="auto">
            <a:xfrm>
              <a:off x="1205" y="762"/>
              <a:ext cx="1386" cy="188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000">
                  <a:solidFill>
                    <a:srgbClr val="FFFFFF"/>
                  </a:solidFill>
                </a:rPr>
                <a:t>FINANCIAL SYSTEM </a:t>
              </a:r>
            </a:p>
          </p:txBody>
        </p:sp>
        <p:pic>
          <p:nvPicPr>
            <p:cNvPr id="17432" name="Picture 30" descr="mf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11" y="931"/>
              <a:ext cx="1364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7" name="Group 55"/>
          <p:cNvGrpSpPr>
            <a:grpSpLocks/>
          </p:cNvGrpSpPr>
          <p:nvPr/>
        </p:nvGrpSpPr>
        <p:grpSpPr bwMode="auto">
          <a:xfrm>
            <a:off x="749300" y="3724275"/>
            <a:ext cx="1963738" cy="1090613"/>
            <a:chOff x="4437" y="1694"/>
            <a:chExt cx="1237" cy="687"/>
          </a:xfrm>
        </p:grpSpPr>
        <p:pic>
          <p:nvPicPr>
            <p:cNvPr id="17427" name="Picture 41" descr="TEST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37" y="1694"/>
              <a:ext cx="1237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8" name="Text Box 42"/>
            <p:cNvSpPr txBox="1">
              <a:spLocks noChangeArrowheads="1"/>
            </p:cNvSpPr>
            <p:nvPr/>
          </p:nvSpPr>
          <p:spPr bwMode="auto">
            <a:xfrm>
              <a:off x="4444" y="1699"/>
              <a:ext cx="1206" cy="154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000">
                  <a:solidFill>
                    <a:srgbClr val="FFFFFF"/>
                  </a:solidFill>
                </a:rPr>
                <a:t>CONVEYOR SYSTEM</a:t>
              </a:r>
            </a:p>
          </p:txBody>
        </p:sp>
        <p:pic>
          <p:nvPicPr>
            <p:cNvPr id="17429" name="Picture 43" descr="conveyo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5" y="1825"/>
              <a:ext cx="1189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8" name="Group 44"/>
          <p:cNvGrpSpPr>
            <a:grpSpLocks/>
          </p:cNvGrpSpPr>
          <p:nvPr/>
        </p:nvGrpSpPr>
        <p:grpSpPr bwMode="auto">
          <a:xfrm>
            <a:off x="3003550" y="4946650"/>
            <a:ext cx="1963738" cy="1101725"/>
            <a:chOff x="3010" y="2791"/>
            <a:chExt cx="1434" cy="856"/>
          </a:xfrm>
        </p:grpSpPr>
        <p:pic>
          <p:nvPicPr>
            <p:cNvPr id="17424" name="Picture 45" descr="TEST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10" y="2791"/>
              <a:ext cx="1434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Text Box 46"/>
            <p:cNvSpPr txBox="1">
              <a:spLocks noChangeArrowheads="1"/>
            </p:cNvSpPr>
            <p:nvPr/>
          </p:nvSpPr>
          <p:spPr bwMode="auto">
            <a:xfrm>
              <a:off x="3029" y="2800"/>
              <a:ext cx="1396" cy="190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000">
                  <a:solidFill>
                    <a:srgbClr val="FFFFFF"/>
                  </a:solidFill>
                </a:rPr>
                <a:t>CENTRAL WAREHOUSE</a:t>
              </a:r>
            </a:p>
          </p:txBody>
        </p:sp>
        <p:pic>
          <p:nvPicPr>
            <p:cNvPr id="17426" name="Picture 47" descr="central warehous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46" y="2964"/>
              <a:ext cx="1364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9" name="Picture 79" descr="Hom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94225" y="1735138"/>
            <a:ext cx="2278063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85" descr="722116208"/>
          <p:cNvPicPr>
            <a:picLocks noGrp="1" noChangeAspect="1" noChangeArrowheads="1"/>
          </p:cNvPicPr>
          <p:nvPr>
            <p:ph/>
          </p:nvPr>
        </p:nvPicPr>
        <p:blipFill>
          <a:blip r:embed="rId13" cstate="print"/>
          <a:srcRect/>
          <a:stretch>
            <a:fillRect/>
          </a:stretch>
        </p:blipFill>
        <p:spPr>
          <a:xfrm rot="1699053">
            <a:off x="3759200" y="1720850"/>
            <a:ext cx="1050925" cy="1050925"/>
          </a:xfrm>
          <a:noFill/>
        </p:spPr>
      </p:pic>
      <p:pic>
        <p:nvPicPr>
          <p:cNvPr id="17421" name="Picture 87" descr="72211620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3625" y="2879725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88" descr="7221162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426315">
            <a:off x="4343400" y="3752850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89" descr="7221162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828942">
            <a:off x="5673725" y="3911600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1" descr="world_web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720725"/>
            <a:ext cx="7008813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762375" y="0"/>
            <a:ext cx="5381625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l">
              <a:spcBef>
                <a:spcPct val="50000"/>
              </a:spcBef>
            </a:pPr>
            <a:r>
              <a:rPr lang="sv-SE" sz="2800" b="1" i="1">
                <a:solidFill>
                  <a:srgbClr val="92D050"/>
                </a:solidFill>
              </a:rPr>
              <a:t>EXTERNAL</a:t>
            </a:r>
            <a:r>
              <a:rPr lang="sv-SE" sz="2800" b="1">
                <a:solidFill>
                  <a:srgbClr val="1A1153"/>
                </a:solidFill>
              </a:rPr>
              <a:t> </a:t>
            </a:r>
            <a:r>
              <a:rPr lang="sv-SE" sz="2800">
                <a:solidFill>
                  <a:schemeClr val="bg2"/>
                </a:solidFill>
              </a:rPr>
              <a:t>COMMUNICATION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7000875" y="727075"/>
            <a:ext cx="2143125" cy="5700713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80808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Ctr="1"/>
          <a:lstStyle/>
          <a:p>
            <a:endParaRPr lang="en-GB" sz="2000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A powerful tool to be excellent on the market</a:t>
            </a:r>
            <a:endParaRPr lang="sv-SE" sz="2000">
              <a:solidFill>
                <a:schemeClr val="bg1"/>
              </a:solidFill>
            </a:endParaRPr>
          </a:p>
        </p:txBody>
      </p:sp>
      <p:sp>
        <p:nvSpPr>
          <p:cNvPr id="18437" name="Text Box 22"/>
          <p:cNvSpPr txBox="1">
            <a:spLocks noChangeArrowheads="1"/>
          </p:cNvSpPr>
          <p:nvPr/>
        </p:nvSpPr>
        <p:spPr bwMode="auto">
          <a:xfrm>
            <a:off x="5218113" y="839788"/>
            <a:ext cx="38893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2800" b="1" i="1">
                <a:solidFill>
                  <a:srgbClr val="99FF66"/>
                </a:solidFill>
              </a:rPr>
              <a:t>THROUGH INTERNET</a:t>
            </a:r>
          </a:p>
        </p:txBody>
      </p:sp>
      <p:sp>
        <p:nvSpPr>
          <p:cNvPr id="402435" name="Rectangle 3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</p:txBody>
      </p:sp>
      <p:pic>
        <p:nvPicPr>
          <p:cNvPr id="18440" name="Picture 56" descr="21112918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1809750"/>
            <a:ext cx="22129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59" descr="67959659618803866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92098">
            <a:off x="4256088" y="1587500"/>
            <a:ext cx="6000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3" name="Group 72"/>
          <p:cNvGrpSpPr>
            <a:grpSpLocks/>
          </p:cNvGrpSpPr>
          <p:nvPr/>
        </p:nvGrpSpPr>
        <p:grpSpPr bwMode="auto">
          <a:xfrm>
            <a:off x="898525" y="2025650"/>
            <a:ext cx="1965325" cy="1117600"/>
            <a:chOff x="1634" y="1768"/>
            <a:chExt cx="1238" cy="704"/>
          </a:xfrm>
        </p:grpSpPr>
        <p:sp>
          <p:nvSpPr>
            <p:cNvPr id="18463" name="Rectangle 69"/>
            <p:cNvSpPr>
              <a:spLocks noChangeArrowheads="1"/>
            </p:cNvSpPr>
            <p:nvPr/>
          </p:nvSpPr>
          <p:spPr bwMode="auto">
            <a:xfrm>
              <a:off x="1634" y="1778"/>
              <a:ext cx="1238" cy="694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8464" name="Picture 40" descr="GP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58" y="1917"/>
              <a:ext cx="118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5" name="Text Box 39"/>
            <p:cNvSpPr txBox="1">
              <a:spLocks noChangeArrowheads="1"/>
            </p:cNvSpPr>
            <p:nvPr/>
          </p:nvSpPr>
          <p:spPr bwMode="auto">
            <a:xfrm>
              <a:off x="1825" y="1768"/>
              <a:ext cx="881" cy="154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000">
                  <a:solidFill>
                    <a:srgbClr val="FFFFFF"/>
                  </a:solidFill>
                </a:rPr>
                <a:t>DRIVERS GPS</a:t>
              </a:r>
            </a:p>
          </p:txBody>
        </p:sp>
      </p:grpSp>
      <p:grpSp>
        <p:nvGrpSpPr>
          <p:cNvPr id="18444" name="Group 74"/>
          <p:cNvGrpSpPr>
            <a:grpSpLocks/>
          </p:cNvGrpSpPr>
          <p:nvPr/>
        </p:nvGrpSpPr>
        <p:grpSpPr bwMode="auto">
          <a:xfrm>
            <a:off x="463550" y="3292475"/>
            <a:ext cx="1965325" cy="1101725"/>
            <a:chOff x="1816" y="2152"/>
            <a:chExt cx="1238" cy="694"/>
          </a:xfrm>
        </p:grpSpPr>
        <p:grpSp>
          <p:nvGrpSpPr>
            <p:cNvPr id="18459" name="Group 73"/>
            <p:cNvGrpSpPr>
              <a:grpSpLocks/>
            </p:cNvGrpSpPr>
            <p:nvPr/>
          </p:nvGrpSpPr>
          <p:grpSpPr bwMode="auto">
            <a:xfrm>
              <a:off x="1816" y="2152"/>
              <a:ext cx="1238" cy="694"/>
              <a:chOff x="1816" y="2152"/>
              <a:chExt cx="1238" cy="694"/>
            </a:xfrm>
          </p:grpSpPr>
          <p:sp>
            <p:nvSpPr>
              <p:cNvPr id="18461" name="Rectangle 68"/>
              <p:cNvSpPr>
                <a:spLocks noChangeArrowheads="1"/>
              </p:cNvSpPr>
              <p:nvPr/>
            </p:nvSpPr>
            <p:spPr bwMode="auto">
              <a:xfrm>
                <a:off x="1816" y="2152"/>
                <a:ext cx="1238" cy="69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pic>
            <p:nvPicPr>
              <p:cNvPr id="18462" name="Picture 44" descr="inventory_larg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54" y="2301"/>
                <a:ext cx="1170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60" name="Text Box 43"/>
            <p:cNvSpPr txBox="1">
              <a:spLocks noChangeArrowheads="1"/>
            </p:cNvSpPr>
            <p:nvPr/>
          </p:nvSpPr>
          <p:spPr bwMode="auto">
            <a:xfrm>
              <a:off x="1851" y="2153"/>
              <a:ext cx="1179" cy="135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800">
                  <a:solidFill>
                    <a:srgbClr val="FFFFFF"/>
                  </a:solidFill>
                </a:rPr>
                <a:t>INVENTORY / LARGE ORDERS</a:t>
              </a:r>
            </a:p>
          </p:txBody>
        </p:sp>
      </p:grpSp>
      <p:grpSp>
        <p:nvGrpSpPr>
          <p:cNvPr id="18445" name="Group 76"/>
          <p:cNvGrpSpPr>
            <a:grpSpLocks/>
          </p:cNvGrpSpPr>
          <p:nvPr/>
        </p:nvGrpSpPr>
        <p:grpSpPr bwMode="auto">
          <a:xfrm>
            <a:off x="1076325" y="4581525"/>
            <a:ext cx="1965325" cy="1101725"/>
            <a:chOff x="1764" y="2112"/>
            <a:chExt cx="1238" cy="694"/>
          </a:xfrm>
        </p:grpSpPr>
        <p:sp>
          <p:nvSpPr>
            <p:cNvPr id="18456" name="Rectangle 67"/>
            <p:cNvSpPr>
              <a:spLocks noChangeArrowheads="1"/>
            </p:cNvSpPr>
            <p:nvPr/>
          </p:nvSpPr>
          <p:spPr bwMode="auto">
            <a:xfrm>
              <a:off x="1764" y="2112"/>
              <a:ext cx="1238" cy="694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7" name="Text Box 31"/>
            <p:cNvSpPr txBox="1">
              <a:spLocks noChangeArrowheads="1"/>
            </p:cNvSpPr>
            <p:nvPr/>
          </p:nvSpPr>
          <p:spPr bwMode="auto">
            <a:xfrm>
              <a:off x="1954" y="2114"/>
              <a:ext cx="880" cy="154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000">
                  <a:solidFill>
                    <a:srgbClr val="FFFFFF"/>
                  </a:solidFill>
                </a:rPr>
                <a:t>UNIMAT</a:t>
              </a:r>
            </a:p>
          </p:txBody>
        </p:sp>
        <p:pic>
          <p:nvPicPr>
            <p:cNvPr id="18458" name="Picture 32" descr="Unima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" y="2249"/>
              <a:ext cx="1175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46" name="Group 78"/>
          <p:cNvGrpSpPr>
            <a:grpSpLocks/>
          </p:cNvGrpSpPr>
          <p:nvPr/>
        </p:nvGrpSpPr>
        <p:grpSpPr bwMode="auto">
          <a:xfrm>
            <a:off x="3308350" y="4984750"/>
            <a:ext cx="1965325" cy="1101725"/>
            <a:chOff x="2084" y="3140"/>
            <a:chExt cx="1238" cy="694"/>
          </a:xfrm>
        </p:grpSpPr>
        <p:sp>
          <p:nvSpPr>
            <p:cNvPr id="18453" name="Rectangle 66"/>
            <p:cNvSpPr>
              <a:spLocks noChangeArrowheads="1"/>
            </p:cNvSpPr>
            <p:nvPr/>
          </p:nvSpPr>
          <p:spPr bwMode="auto">
            <a:xfrm>
              <a:off x="2084" y="3140"/>
              <a:ext cx="1238" cy="694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4" name="Text Box 27"/>
            <p:cNvSpPr txBox="1">
              <a:spLocks noChangeArrowheads="1"/>
            </p:cNvSpPr>
            <p:nvPr/>
          </p:nvSpPr>
          <p:spPr bwMode="auto">
            <a:xfrm>
              <a:off x="2250" y="3142"/>
              <a:ext cx="885" cy="154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1000">
                  <a:solidFill>
                    <a:srgbClr val="FFFFFF"/>
                  </a:solidFill>
                </a:rPr>
                <a:t>WORKWEAR</a:t>
              </a:r>
            </a:p>
          </p:txBody>
        </p:sp>
        <p:pic>
          <p:nvPicPr>
            <p:cNvPr id="18455" name="Picture 28" descr="Medical uniform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5" y="3285"/>
              <a:ext cx="118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47" name="Group 79"/>
          <p:cNvGrpSpPr>
            <a:grpSpLocks/>
          </p:cNvGrpSpPr>
          <p:nvPr/>
        </p:nvGrpSpPr>
        <p:grpSpPr bwMode="auto">
          <a:xfrm>
            <a:off x="2124075" y="800100"/>
            <a:ext cx="1965325" cy="1101725"/>
            <a:chOff x="1338" y="504"/>
            <a:chExt cx="1238" cy="694"/>
          </a:xfrm>
        </p:grpSpPr>
        <p:sp>
          <p:nvSpPr>
            <p:cNvPr id="18450" name="Rectangle 64"/>
            <p:cNvSpPr>
              <a:spLocks noChangeArrowheads="1"/>
            </p:cNvSpPr>
            <p:nvPr/>
          </p:nvSpPr>
          <p:spPr bwMode="auto">
            <a:xfrm>
              <a:off x="1338" y="504"/>
              <a:ext cx="1238" cy="694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1" name="Text Box 35"/>
            <p:cNvSpPr txBox="1">
              <a:spLocks noChangeArrowheads="1"/>
            </p:cNvSpPr>
            <p:nvPr/>
          </p:nvSpPr>
          <p:spPr bwMode="auto">
            <a:xfrm>
              <a:off x="1479" y="520"/>
              <a:ext cx="974" cy="135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sz="800">
                  <a:solidFill>
                    <a:srgbClr val="FFFFFF"/>
                  </a:solidFill>
                </a:rPr>
                <a:t>PRODUCT CATALOGUE</a:t>
              </a:r>
            </a:p>
          </p:txBody>
        </p:sp>
        <p:pic>
          <p:nvPicPr>
            <p:cNvPr id="18452" name="Picture 36" descr="Katalo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67" y="645"/>
              <a:ext cx="1182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8" name="Picture 85" descr="679596596188038667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26135">
            <a:off x="3876675" y="2636838"/>
            <a:ext cx="7794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86" descr="679596596188038667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191578">
            <a:off x="4535488" y="3789363"/>
            <a:ext cx="7794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4B958B-B2F2-4B83-98A3-8B6237AD2BD6}" type="slidenum">
              <a:rPr lang="en-GB"/>
              <a:pPr>
                <a:defRPr/>
              </a:pPr>
              <a:t>2</a:t>
            </a:fld>
            <a:endParaRPr lang="en-GB" sz="1400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83771" y="748146"/>
            <a:ext cx="7749042" cy="475012"/>
          </a:xfrm>
        </p:spPr>
        <p:txBody>
          <a:bodyPr/>
          <a:lstStyle/>
          <a:p>
            <a:r>
              <a:rPr lang="pl-PL" dirty="0" smtClean="0">
                <a:latin typeface="Arial" charset="0"/>
              </a:rPr>
              <a:t>Berendsen in Poland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1693" y="1638795"/>
            <a:ext cx="8308759" cy="4719163"/>
          </a:xfrm>
        </p:spPr>
        <p:txBody>
          <a:bodyPr/>
          <a:lstStyle/>
          <a:p>
            <a:r>
              <a:rPr lang="en-GB" sz="1500" dirty="0" smtClean="0">
                <a:latin typeface="Arial" charset="0"/>
              </a:rPr>
              <a:t>1993/1995 </a:t>
            </a:r>
            <a:r>
              <a:rPr lang="pl-PL" sz="1500" dirty="0" smtClean="0">
                <a:latin typeface="Arial" charset="0"/>
              </a:rPr>
              <a:t>		</a:t>
            </a:r>
            <a:r>
              <a:rPr lang="en-GB" sz="1500" dirty="0" smtClean="0">
                <a:latin typeface="Arial" charset="0"/>
              </a:rPr>
              <a:t>- market </a:t>
            </a:r>
            <a:r>
              <a:rPr lang="en-GB" sz="1500" dirty="0" err="1" smtClean="0">
                <a:latin typeface="Arial" charset="0"/>
              </a:rPr>
              <a:t>researche</a:t>
            </a:r>
            <a:r>
              <a:rPr lang="en-GB" sz="1500" dirty="0" smtClean="0">
                <a:latin typeface="Arial" charset="0"/>
              </a:rPr>
              <a:t>, register of company in Poland</a:t>
            </a:r>
          </a:p>
          <a:p>
            <a:r>
              <a:rPr lang="en-GB" sz="1500" dirty="0" smtClean="0">
                <a:latin typeface="Arial" charset="0"/>
              </a:rPr>
              <a:t>1996 		- the first plant in </a:t>
            </a:r>
            <a:r>
              <a:rPr lang="en-GB" sz="1500" dirty="0" err="1" smtClean="0">
                <a:latin typeface="Arial" charset="0"/>
              </a:rPr>
              <a:t>Zukowo</a:t>
            </a:r>
            <a:r>
              <a:rPr lang="en-GB" sz="1500" dirty="0" smtClean="0">
                <a:latin typeface="Arial" charset="0"/>
              </a:rPr>
              <a:t> close to Gdansk</a:t>
            </a:r>
          </a:p>
          <a:p>
            <a:r>
              <a:rPr lang="en-GB" sz="1500" dirty="0" smtClean="0">
                <a:latin typeface="Arial" charset="0"/>
              </a:rPr>
              <a:t>1997 		- start of rental of garments, but focus on mats</a:t>
            </a:r>
          </a:p>
          <a:p>
            <a:r>
              <a:rPr lang="en-GB" sz="1500" dirty="0" smtClean="0">
                <a:latin typeface="Arial" charset="0"/>
              </a:rPr>
              <a:t>1998 		- operation in </a:t>
            </a:r>
            <a:r>
              <a:rPr lang="pl-PL" sz="1500" dirty="0" err="1" smtClean="0">
                <a:latin typeface="Arial" charset="0"/>
              </a:rPr>
              <a:t>South</a:t>
            </a:r>
            <a:r>
              <a:rPr lang="pl-PL" sz="1500" dirty="0" smtClean="0">
                <a:latin typeface="Arial" charset="0"/>
              </a:rPr>
              <a:t> of Poland</a:t>
            </a:r>
            <a:endParaRPr lang="en-GB" sz="1500" dirty="0" smtClean="0">
              <a:latin typeface="Arial" charset="0"/>
            </a:endParaRPr>
          </a:p>
          <a:p>
            <a:r>
              <a:rPr lang="en-GB" sz="1500" dirty="0" smtClean="0">
                <a:latin typeface="Arial" charset="0"/>
              </a:rPr>
              <a:t>2000 		- extending operations to Poznan</a:t>
            </a:r>
          </a:p>
          <a:p>
            <a:r>
              <a:rPr lang="en-GB" sz="1500" dirty="0" smtClean="0">
                <a:latin typeface="Arial" charset="0"/>
              </a:rPr>
              <a:t>2001/2002 		- extension of </a:t>
            </a:r>
            <a:r>
              <a:rPr lang="en-GB" sz="1500" dirty="0" err="1" smtClean="0">
                <a:latin typeface="Arial" charset="0"/>
              </a:rPr>
              <a:t>Żukowo</a:t>
            </a:r>
            <a:r>
              <a:rPr lang="en-GB" sz="1500" dirty="0" smtClean="0">
                <a:latin typeface="Arial" charset="0"/>
              </a:rPr>
              <a:t> plant				</a:t>
            </a:r>
          </a:p>
          <a:p>
            <a:r>
              <a:rPr lang="en-GB" sz="1500" dirty="0" smtClean="0">
                <a:latin typeface="Arial" charset="0"/>
              </a:rPr>
              <a:t>2005</a:t>
            </a:r>
            <a:r>
              <a:rPr lang="pl-PL" sz="1500" dirty="0" smtClean="0">
                <a:latin typeface="Arial" charset="0"/>
              </a:rPr>
              <a:t>/2006</a:t>
            </a:r>
            <a:r>
              <a:rPr lang="en-GB" sz="1500" dirty="0" smtClean="0">
                <a:latin typeface="Arial" charset="0"/>
              </a:rPr>
              <a:t> 		- new laundry in Katowice</a:t>
            </a:r>
          </a:p>
          <a:p>
            <a:r>
              <a:rPr lang="en-GB" sz="1500" dirty="0" smtClean="0">
                <a:latin typeface="Arial" charset="0"/>
              </a:rPr>
              <a:t>2007 		- New plant in Warsaw</a:t>
            </a:r>
          </a:p>
          <a:p>
            <a:r>
              <a:rPr lang="en-GB" sz="1500" dirty="0" smtClean="0">
                <a:latin typeface="Arial" charset="0"/>
              </a:rPr>
              <a:t>2008 		- New plant in </a:t>
            </a:r>
            <a:r>
              <a:rPr lang="en-GB" sz="1500" dirty="0" err="1" smtClean="0">
                <a:latin typeface="Arial" charset="0"/>
              </a:rPr>
              <a:t>Poznań</a:t>
            </a:r>
            <a:endParaRPr lang="en-GB" sz="1500" dirty="0" smtClean="0">
              <a:latin typeface="Arial" charset="0"/>
            </a:endParaRPr>
          </a:p>
          <a:p>
            <a:r>
              <a:rPr lang="en-GB" sz="1500" dirty="0" smtClean="0">
                <a:latin typeface="Arial" charset="0"/>
              </a:rPr>
              <a:t>2009 		- New plant in </a:t>
            </a:r>
            <a:r>
              <a:rPr lang="en-GB" sz="1500" dirty="0" err="1" smtClean="0">
                <a:latin typeface="Arial" charset="0"/>
              </a:rPr>
              <a:t>Wrocław</a:t>
            </a:r>
            <a:r>
              <a:rPr lang="en-GB" sz="1500" dirty="0" smtClean="0">
                <a:latin typeface="Arial" charset="0"/>
              </a:rPr>
              <a:t>, Central Warehouse in </a:t>
            </a:r>
            <a:r>
              <a:rPr lang="en-GB" sz="1500" dirty="0" err="1" smtClean="0">
                <a:latin typeface="Arial" charset="0"/>
              </a:rPr>
              <a:t>Reda</a:t>
            </a:r>
            <a:r>
              <a:rPr lang="en-GB" sz="1500" dirty="0" smtClean="0">
                <a:latin typeface="Arial" charset="0"/>
              </a:rPr>
              <a:t> </a:t>
            </a:r>
          </a:p>
          <a:p>
            <a:endParaRPr lang="en-GB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bg1">
                <a:alpha val="5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27" descr="Berendsen__07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405" y="2537247"/>
            <a:ext cx="14507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Obraz 26" descr="P21200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3145" y="2537247"/>
            <a:ext cx="2835539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6541477" y="6248400"/>
            <a:ext cx="1899138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4FEFFB-DB5F-4C6A-AE6E-2FE1C8A6891B}" type="slidenum">
              <a:rPr lang="en-GB"/>
              <a:pPr>
                <a:defRPr/>
              </a:pPr>
              <a:t>3</a:t>
            </a:fld>
            <a:endParaRPr lang="en-GB" sz="1400" dirty="0"/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19397"/>
            <a:ext cx="6418385" cy="439387"/>
          </a:xfrm>
        </p:spPr>
        <p:txBody>
          <a:bodyPr/>
          <a:lstStyle/>
          <a:p>
            <a:r>
              <a:rPr lang="pl-PL" dirty="0" smtClean="0">
                <a:latin typeface="Arial" charset="0"/>
              </a:rPr>
              <a:t>BTS Poland </a:t>
            </a:r>
            <a:r>
              <a:rPr lang="pl-PL" dirty="0" err="1" smtClean="0">
                <a:latin typeface="Arial" charset="0"/>
              </a:rPr>
              <a:t>plants</a:t>
            </a:r>
            <a:endParaRPr lang="pl-PL" dirty="0" smtClean="0">
              <a:latin typeface="Arial" charset="0"/>
            </a:endParaRPr>
          </a:p>
        </p:txBody>
      </p:sp>
      <p:graphicFrame>
        <p:nvGraphicFramePr>
          <p:cNvPr id="799789" name="Group 45"/>
          <p:cNvGraphicFramePr>
            <a:graphicFrameLocks noGrp="1"/>
          </p:cNvGraphicFramePr>
          <p:nvPr>
            <p:ph idx="1"/>
          </p:nvPr>
        </p:nvGraphicFramePr>
        <p:xfrm>
          <a:off x="351692" y="1679991"/>
          <a:ext cx="8638475" cy="2938474"/>
        </p:xfrm>
        <a:graphic>
          <a:graphicData uri="http://schemas.openxmlformats.org/drawingml/2006/table">
            <a:tbl>
              <a:tblPr/>
              <a:tblGrid>
                <a:gridCol w="1428581"/>
                <a:gridCol w="1429626"/>
                <a:gridCol w="1428581"/>
                <a:gridCol w="1450205"/>
                <a:gridCol w="1406957"/>
                <a:gridCol w="1494525"/>
              </a:tblGrid>
              <a:tr h="790575"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Żukowo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Katowice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Warsaw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Poznan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Wroclaw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Reda</a:t>
                      </a:r>
                    </a:p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</a:t>
                      </a:r>
                      <a:r>
                        <a:rPr kumimoji="0" lang="pl-PL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Warehouse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450"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964"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1996/2002</a:t>
                      </a:r>
                    </a:p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2005/2006</a:t>
                      </a:r>
                    </a:p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  <a:p>
                      <a:pPr marL="0" marR="0" lvl="0" indent="0" algn="l" defTabSz="831850" rtl="0" eaLnBrk="0" fontAlgn="base" latinLnBrk="0" hangingPunct="0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17" name="Obraz 28" descr="P90900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94" y="2602376"/>
            <a:ext cx="1384768" cy="136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25" descr="1 00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8684" y="2537247"/>
            <a:ext cx="13847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citrix-lord\Mariusz.Piotrowicz$\Moje obrazy\Obraz 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9425" y="2537247"/>
            <a:ext cx="1450741" cy="142876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B233C-A8F8-451C-B971-ECEB5C7305DC}" type="slidenum">
              <a:rPr lang="en-GB"/>
              <a:pPr>
                <a:defRPr/>
              </a:pPr>
              <a:t>4</a:t>
            </a:fld>
            <a:endParaRPr lang="en-GB" sz="1400"/>
          </a:p>
        </p:txBody>
      </p:sp>
      <p:sp>
        <p:nvSpPr>
          <p:cNvPr id="13315" name="Text Box 51"/>
          <p:cNvSpPr txBox="1">
            <a:spLocks noChangeArrowheads="1"/>
          </p:cNvSpPr>
          <p:nvPr/>
        </p:nvSpPr>
        <p:spPr bwMode="auto">
          <a:xfrm>
            <a:off x="1758462" y="783771"/>
            <a:ext cx="53457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pl-PL" sz="1800" dirty="0">
                <a:solidFill>
                  <a:schemeClr val="tx1"/>
                </a:solidFill>
              </a:rPr>
              <a:t>MAP WITH LOCATIONS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316" name="Line 129"/>
          <p:cNvSpPr>
            <a:spLocks noChangeShapeType="1"/>
          </p:cNvSpPr>
          <p:nvPr/>
        </p:nvSpPr>
        <p:spPr bwMode="auto">
          <a:xfrm>
            <a:off x="2566898" y="4329788"/>
            <a:ext cx="2250831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17" name="Line 130"/>
          <p:cNvSpPr>
            <a:spLocks noChangeShapeType="1"/>
          </p:cNvSpPr>
          <p:nvPr/>
        </p:nvSpPr>
        <p:spPr bwMode="auto">
          <a:xfrm flipV="1">
            <a:off x="4817729" y="4558388"/>
            <a:ext cx="98473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18" name="Line 131"/>
          <p:cNvSpPr>
            <a:spLocks noChangeShapeType="1"/>
          </p:cNvSpPr>
          <p:nvPr/>
        </p:nvSpPr>
        <p:spPr bwMode="auto">
          <a:xfrm flipV="1">
            <a:off x="2566898" y="2196188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19" name="Line 132"/>
          <p:cNvSpPr>
            <a:spLocks noChangeShapeType="1"/>
          </p:cNvSpPr>
          <p:nvPr/>
        </p:nvSpPr>
        <p:spPr bwMode="auto">
          <a:xfrm flipV="1">
            <a:off x="2566898" y="1738988"/>
            <a:ext cx="1899138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20" name="Line 133"/>
          <p:cNvSpPr>
            <a:spLocks noChangeShapeType="1"/>
          </p:cNvSpPr>
          <p:nvPr/>
        </p:nvSpPr>
        <p:spPr bwMode="auto">
          <a:xfrm>
            <a:off x="4395698" y="1815188"/>
            <a:ext cx="1406769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21" name="Line 134"/>
          <p:cNvSpPr>
            <a:spLocks noChangeShapeType="1"/>
          </p:cNvSpPr>
          <p:nvPr/>
        </p:nvSpPr>
        <p:spPr bwMode="auto">
          <a:xfrm flipV="1">
            <a:off x="5802467" y="2043788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22" name="Line 135"/>
          <p:cNvSpPr>
            <a:spLocks noChangeShapeType="1"/>
          </p:cNvSpPr>
          <p:nvPr/>
        </p:nvSpPr>
        <p:spPr bwMode="auto">
          <a:xfrm flipH="1">
            <a:off x="4395698" y="1738988"/>
            <a:ext cx="7033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23" name="Text Box 136"/>
          <p:cNvSpPr txBox="1">
            <a:spLocks noChangeArrowheads="1"/>
          </p:cNvSpPr>
          <p:nvPr/>
        </p:nvSpPr>
        <p:spPr bwMode="auto">
          <a:xfrm>
            <a:off x="4044006" y="2150151"/>
            <a:ext cx="562708" cy="214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pl-PL" sz="800" b="0">
                <a:solidFill>
                  <a:schemeClr val="tx1"/>
                </a:solidFill>
                <a:latin typeface="TrueSyntaxBold" pitchFamily="2" charset="0"/>
              </a:rPr>
              <a:t>GDN  </a:t>
            </a:r>
          </a:p>
        </p:txBody>
      </p:sp>
      <p:sp>
        <p:nvSpPr>
          <p:cNvPr id="13324" name="Text Box 137"/>
          <p:cNvSpPr txBox="1">
            <a:spLocks noChangeArrowheads="1"/>
          </p:cNvSpPr>
          <p:nvPr/>
        </p:nvSpPr>
        <p:spPr bwMode="auto">
          <a:xfrm>
            <a:off x="4817729" y="3377288"/>
            <a:ext cx="585544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pl-PL" sz="800" b="0" dirty="0">
                <a:solidFill>
                  <a:schemeClr val="tx1"/>
                </a:solidFill>
                <a:latin typeface="TrueSyntaxBold" pitchFamily="2" charset="0"/>
              </a:rPr>
              <a:t>WAW</a:t>
            </a:r>
          </a:p>
        </p:txBody>
      </p:sp>
      <p:sp>
        <p:nvSpPr>
          <p:cNvPr id="13325" name="Text Box 138"/>
          <p:cNvSpPr txBox="1">
            <a:spLocks noChangeArrowheads="1"/>
          </p:cNvSpPr>
          <p:nvPr/>
        </p:nvSpPr>
        <p:spPr bwMode="auto">
          <a:xfrm>
            <a:off x="4098225" y="3520163"/>
            <a:ext cx="703385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pl-PL" sz="800" b="0">
                <a:solidFill>
                  <a:schemeClr val="tx1"/>
                </a:solidFill>
                <a:latin typeface="TrueSyntaxBold" pitchFamily="2" charset="0"/>
              </a:rPr>
              <a:t>LDZ</a:t>
            </a:r>
          </a:p>
        </p:txBody>
      </p:sp>
      <p:sp>
        <p:nvSpPr>
          <p:cNvPr id="13326" name="Text Box 139"/>
          <p:cNvSpPr txBox="1">
            <a:spLocks noChangeArrowheads="1"/>
          </p:cNvSpPr>
          <p:nvPr/>
        </p:nvSpPr>
        <p:spPr bwMode="auto">
          <a:xfrm>
            <a:off x="2848252" y="3034388"/>
            <a:ext cx="56270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defTabSz="762000">
              <a:spcBef>
                <a:spcPct val="50000"/>
              </a:spcBef>
            </a:pPr>
            <a:endParaRPr lang="pl-PL" sz="2400" b="0">
              <a:latin typeface="TrueSyntaxBold" pitchFamily="2" charset="0"/>
            </a:endParaRPr>
          </a:p>
        </p:txBody>
      </p:sp>
      <p:sp>
        <p:nvSpPr>
          <p:cNvPr id="13327" name="Text Box 140"/>
          <p:cNvSpPr txBox="1">
            <a:spLocks noChangeArrowheads="1"/>
          </p:cNvSpPr>
          <p:nvPr/>
        </p:nvSpPr>
        <p:spPr bwMode="auto">
          <a:xfrm>
            <a:off x="3129606" y="3088363"/>
            <a:ext cx="492369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pl-PL" sz="800" b="0">
                <a:solidFill>
                  <a:schemeClr val="tx1"/>
                </a:solidFill>
                <a:latin typeface="TrueSyntaxBold" pitchFamily="2" charset="0"/>
              </a:rPr>
              <a:t>POZ</a:t>
            </a:r>
          </a:p>
        </p:txBody>
      </p:sp>
      <p:sp>
        <p:nvSpPr>
          <p:cNvPr id="13328" name="Text Box 141"/>
          <p:cNvSpPr txBox="1">
            <a:spLocks noChangeArrowheads="1"/>
          </p:cNvSpPr>
          <p:nvPr/>
        </p:nvSpPr>
        <p:spPr bwMode="auto">
          <a:xfrm>
            <a:off x="3871090" y="4332963"/>
            <a:ext cx="844062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defTabSz="762000">
              <a:spcBef>
                <a:spcPct val="50000"/>
              </a:spcBef>
            </a:pPr>
            <a:r>
              <a:rPr lang="pl-PL" sz="800" b="0">
                <a:solidFill>
                  <a:schemeClr val="tx1"/>
                </a:solidFill>
                <a:latin typeface="TrueSyntaxBold" pitchFamily="2" charset="0"/>
              </a:rPr>
              <a:t>KTW</a:t>
            </a:r>
          </a:p>
        </p:txBody>
      </p:sp>
      <p:sp>
        <p:nvSpPr>
          <p:cNvPr id="13329" name="Text Box 142"/>
          <p:cNvSpPr txBox="1">
            <a:spLocks noChangeArrowheads="1"/>
          </p:cNvSpPr>
          <p:nvPr/>
        </p:nvSpPr>
        <p:spPr bwMode="auto">
          <a:xfrm>
            <a:off x="3055847" y="4024988"/>
            <a:ext cx="434734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l-PL" sz="800">
                <a:solidFill>
                  <a:schemeClr val="tx1"/>
                </a:solidFill>
              </a:rPr>
              <a:t>WRO</a:t>
            </a:r>
          </a:p>
        </p:txBody>
      </p:sp>
      <p:sp>
        <p:nvSpPr>
          <p:cNvPr id="13330" name="Freeform 143"/>
          <p:cNvSpPr>
            <a:spLocks/>
          </p:cNvSpPr>
          <p:nvPr/>
        </p:nvSpPr>
        <p:spPr bwMode="auto">
          <a:xfrm>
            <a:off x="3059267" y="1956475"/>
            <a:ext cx="2250831" cy="889000"/>
          </a:xfrm>
          <a:custGeom>
            <a:avLst/>
            <a:gdLst>
              <a:gd name="T0" fmla="*/ 0 w 1536"/>
              <a:gd name="T1" fmla="*/ 96 h 560"/>
              <a:gd name="T2" fmla="*/ 144 w 1536"/>
              <a:gd name="T3" fmla="*/ 288 h 560"/>
              <a:gd name="T4" fmla="*/ 432 w 1536"/>
              <a:gd name="T5" fmla="*/ 480 h 560"/>
              <a:gd name="T6" fmla="*/ 960 w 1536"/>
              <a:gd name="T7" fmla="*/ 528 h 560"/>
              <a:gd name="T8" fmla="*/ 1248 w 1536"/>
              <a:gd name="T9" fmla="*/ 288 h 560"/>
              <a:gd name="T10" fmla="*/ 1440 w 1536"/>
              <a:gd name="T11" fmla="*/ 144 h 560"/>
              <a:gd name="T12" fmla="*/ 1536 w 1536"/>
              <a:gd name="T13" fmla="*/ 0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6"/>
              <a:gd name="T22" fmla="*/ 0 h 560"/>
              <a:gd name="T23" fmla="*/ 1536 w 1536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6" h="560">
                <a:moveTo>
                  <a:pt x="0" y="96"/>
                </a:moveTo>
                <a:cubicBezTo>
                  <a:pt x="36" y="160"/>
                  <a:pt x="72" y="224"/>
                  <a:pt x="144" y="288"/>
                </a:cubicBezTo>
                <a:cubicBezTo>
                  <a:pt x="216" y="352"/>
                  <a:pt x="296" y="440"/>
                  <a:pt x="432" y="480"/>
                </a:cubicBezTo>
                <a:cubicBezTo>
                  <a:pt x="568" y="520"/>
                  <a:pt x="824" y="560"/>
                  <a:pt x="960" y="528"/>
                </a:cubicBezTo>
                <a:cubicBezTo>
                  <a:pt x="1096" y="496"/>
                  <a:pt x="1168" y="352"/>
                  <a:pt x="1248" y="288"/>
                </a:cubicBezTo>
                <a:cubicBezTo>
                  <a:pt x="1328" y="224"/>
                  <a:pt x="1392" y="192"/>
                  <a:pt x="1440" y="144"/>
                </a:cubicBezTo>
                <a:cubicBezTo>
                  <a:pt x="1488" y="96"/>
                  <a:pt x="1512" y="48"/>
                  <a:pt x="153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331" name="Freeform 144"/>
          <p:cNvSpPr>
            <a:spLocks/>
          </p:cNvSpPr>
          <p:nvPr/>
        </p:nvSpPr>
        <p:spPr bwMode="auto">
          <a:xfrm>
            <a:off x="2566898" y="2794675"/>
            <a:ext cx="1195754" cy="774700"/>
          </a:xfrm>
          <a:custGeom>
            <a:avLst/>
            <a:gdLst>
              <a:gd name="T0" fmla="*/ 816 w 816"/>
              <a:gd name="T1" fmla="*/ 0 h 488"/>
              <a:gd name="T2" fmla="*/ 672 w 816"/>
              <a:gd name="T3" fmla="*/ 288 h 488"/>
              <a:gd name="T4" fmla="*/ 336 w 816"/>
              <a:gd name="T5" fmla="*/ 432 h 488"/>
              <a:gd name="T6" fmla="*/ 96 w 816"/>
              <a:gd name="T7" fmla="*/ 480 h 488"/>
              <a:gd name="T8" fmla="*/ 0 w 816"/>
              <a:gd name="T9" fmla="*/ 48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488"/>
              <a:gd name="T17" fmla="*/ 816 w 816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488">
                <a:moveTo>
                  <a:pt x="816" y="0"/>
                </a:moveTo>
                <a:cubicBezTo>
                  <a:pt x="784" y="108"/>
                  <a:pt x="752" y="216"/>
                  <a:pt x="672" y="288"/>
                </a:cubicBezTo>
                <a:cubicBezTo>
                  <a:pt x="592" y="360"/>
                  <a:pt x="432" y="400"/>
                  <a:pt x="336" y="432"/>
                </a:cubicBezTo>
                <a:cubicBezTo>
                  <a:pt x="240" y="464"/>
                  <a:pt x="152" y="472"/>
                  <a:pt x="96" y="480"/>
                </a:cubicBezTo>
                <a:cubicBezTo>
                  <a:pt x="40" y="488"/>
                  <a:pt x="16" y="480"/>
                  <a:pt x="0" y="48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332" name="Freeform 145"/>
          <p:cNvSpPr>
            <a:spLocks/>
          </p:cNvSpPr>
          <p:nvPr/>
        </p:nvSpPr>
        <p:spPr bwMode="auto">
          <a:xfrm>
            <a:off x="3410960" y="3328075"/>
            <a:ext cx="351692" cy="1295400"/>
          </a:xfrm>
          <a:custGeom>
            <a:avLst/>
            <a:gdLst>
              <a:gd name="T0" fmla="*/ 0 w 240"/>
              <a:gd name="T1" fmla="*/ 0 h 816"/>
              <a:gd name="T2" fmla="*/ 96 w 240"/>
              <a:gd name="T3" fmla="*/ 192 h 816"/>
              <a:gd name="T4" fmla="*/ 240 w 240"/>
              <a:gd name="T5" fmla="*/ 432 h 816"/>
              <a:gd name="T6" fmla="*/ 96 w 240"/>
              <a:gd name="T7" fmla="*/ 81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816"/>
              <a:gd name="T14" fmla="*/ 240 w 240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816">
                <a:moveTo>
                  <a:pt x="0" y="0"/>
                </a:moveTo>
                <a:cubicBezTo>
                  <a:pt x="28" y="60"/>
                  <a:pt x="56" y="120"/>
                  <a:pt x="96" y="192"/>
                </a:cubicBezTo>
                <a:cubicBezTo>
                  <a:pt x="136" y="264"/>
                  <a:pt x="240" y="328"/>
                  <a:pt x="240" y="432"/>
                </a:cubicBezTo>
                <a:cubicBezTo>
                  <a:pt x="240" y="536"/>
                  <a:pt x="168" y="676"/>
                  <a:pt x="96" y="81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333" name="Freeform 146"/>
          <p:cNvSpPr>
            <a:spLocks/>
          </p:cNvSpPr>
          <p:nvPr/>
        </p:nvSpPr>
        <p:spPr bwMode="auto">
          <a:xfrm>
            <a:off x="4395698" y="2794675"/>
            <a:ext cx="1406769" cy="1219200"/>
          </a:xfrm>
          <a:custGeom>
            <a:avLst/>
            <a:gdLst>
              <a:gd name="T0" fmla="*/ 0 w 960"/>
              <a:gd name="T1" fmla="*/ 0 h 768"/>
              <a:gd name="T2" fmla="*/ 96 w 960"/>
              <a:gd name="T3" fmla="*/ 240 h 768"/>
              <a:gd name="T4" fmla="*/ 144 w 960"/>
              <a:gd name="T5" fmla="*/ 480 h 768"/>
              <a:gd name="T6" fmla="*/ 384 w 960"/>
              <a:gd name="T7" fmla="*/ 672 h 768"/>
              <a:gd name="T8" fmla="*/ 672 w 960"/>
              <a:gd name="T9" fmla="*/ 720 h 768"/>
              <a:gd name="T10" fmla="*/ 960 w 960"/>
              <a:gd name="T11" fmla="*/ 768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0"/>
              <a:gd name="T19" fmla="*/ 0 h 768"/>
              <a:gd name="T20" fmla="*/ 960 w 960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0" h="768">
                <a:moveTo>
                  <a:pt x="0" y="0"/>
                </a:moveTo>
                <a:cubicBezTo>
                  <a:pt x="36" y="80"/>
                  <a:pt x="72" y="160"/>
                  <a:pt x="96" y="240"/>
                </a:cubicBezTo>
                <a:cubicBezTo>
                  <a:pt x="120" y="320"/>
                  <a:pt x="96" y="408"/>
                  <a:pt x="144" y="480"/>
                </a:cubicBezTo>
                <a:cubicBezTo>
                  <a:pt x="192" y="552"/>
                  <a:pt x="296" y="632"/>
                  <a:pt x="384" y="672"/>
                </a:cubicBezTo>
                <a:cubicBezTo>
                  <a:pt x="472" y="712"/>
                  <a:pt x="576" y="704"/>
                  <a:pt x="672" y="720"/>
                </a:cubicBezTo>
                <a:cubicBezTo>
                  <a:pt x="768" y="736"/>
                  <a:pt x="864" y="752"/>
                  <a:pt x="960" y="7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334" name="Freeform 147"/>
          <p:cNvSpPr>
            <a:spLocks/>
          </p:cNvSpPr>
          <p:nvPr/>
        </p:nvSpPr>
        <p:spPr bwMode="auto">
          <a:xfrm>
            <a:off x="3762652" y="3556675"/>
            <a:ext cx="844062" cy="381000"/>
          </a:xfrm>
          <a:custGeom>
            <a:avLst/>
            <a:gdLst>
              <a:gd name="T0" fmla="*/ 0 w 576"/>
              <a:gd name="T1" fmla="*/ 240 h 240"/>
              <a:gd name="T2" fmla="*/ 384 w 576"/>
              <a:gd name="T3" fmla="*/ 96 h 240"/>
              <a:gd name="T4" fmla="*/ 576 w 576"/>
              <a:gd name="T5" fmla="*/ 0 h 240"/>
              <a:gd name="T6" fmla="*/ 0 60000 65536"/>
              <a:gd name="T7" fmla="*/ 0 60000 65536"/>
              <a:gd name="T8" fmla="*/ 0 60000 65536"/>
              <a:gd name="T9" fmla="*/ 0 w 576"/>
              <a:gd name="T10" fmla="*/ 0 h 240"/>
              <a:gd name="T11" fmla="*/ 576 w 57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40">
                <a:moveTo>
                  <a:pt x="0" y="240"/>
                </a:moveTo>
                <a:cubicBezTo>
                  <a:pt x="144" y="188"/>
                  <a:pt x="288" y="136"/>
                  <a:pt x="384" y="96"/>
                </a:cubicBezTo>
                <a:cubicBezTo>
                  <a:pt x="480" y="56"/>
                  <a:pt x="528" y="28"/>
                  <a:pt x="57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335" name="AutoShape 148"/>
          <p:cNvSpPr>
            <a:spLocks noChangeArrowheads="1"/>
          </p:cNvSpPr>
          <p:nvPr/>
        </p:nvSpPr>
        <p:spPr bwMode="auto">
          <a:xfrm>
            <a:off x="4137790" y="1934250"/>
            <a:ext cx="265235" cy="2159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36" name="AutoShape 149"/>
          <p:cNvSpPr>
            <a:spLocks noChangeArrowheads="1"/>
          </p:cNvSpPr>
          <p:nvPr/>
        </p:nvSpPr>
        <p:spPr bwMode="auto">
          <a:xfrm>
            <a:off x="3938499" y="4094839"/>
            <a:ext cx="266700" cy="21748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37" name="AutoShape 150"/>
          <p:cNvSpPr>
            <a:spLocks noChangeArrowheads="1"/>
          </p:cNvSpPr>
          <p:nvPr/>
        </p:nvSpPr>
        <p:spPr bwMode="auto">
          <a:xfrm>
            <a:off x="3207272" y="2870875"/>
            <a:ext cx="265234" cy="2159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38" name="AutoShape 151"/>
          <p:cNvSpPr>
            <a:spLocks noChangeArrowheads="1"/>
          </p:cNvSpPr>
          <p:nvPr/>
        </p:nvSpPr>
        <p:spPr bwMode="auto">
          <a:xfrm>
            <a:off x="2808687" y="2294613"/>
            <a:ext cx="133350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39" name="AutoShape 152"/>
          <p:cNvSpPr>
            <a:spLocks noChangeArrowheads="1"/>
          </p:cNvSpPr>
          <p:nvPr/>
        </p:nvSpPr>
        <p:spPr bwMode="auto">
          <a:xfrm>
            <a:off x="4602318" y="2510513"/>
            <a:ext cx="133350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40" name="AutoShape 153"/>
          <p:cNvSpPr>
            <a:spLocks noChangeArrowheads="1"/>
          </p:cNvSpPr>
          <p:nvPr/>
        </p:nvSpPr>
        <p:spPr bwMode="auto">
          <a:xfrm>
            <a:off x="3739206" y="2510513"/>
            <a:ext cx="131885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41" name="AutoShape 154"/>
          <p:cNvSpPr>
            <a:spLocks noChangeArrowheads="1"/>
          </p:cNvSpPr>
          <p:nvPr/>
        </p:nvSpPr>
        <p:spPr bwMode="auto">
          <a:xfrm>
            <a:off x="2874630" y="3086775"/>
            <a:ext cx="133350" cy="144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43" name="AutoShape 156"/>
          <p:cNvSpPr>
            <a:spLocks noChangeArrowheads="1"/>
          </p:cNvSpPr>
          <p:nvPr/>
        </p:nvSpPr>
        <p:spPr bwMode="auto">
          <a:xfrm>
            <a:off x="4203733" y="3374113"/>
            <a:ext cx="133350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44" name="AutoShape 157"/>
          <p:cNvSpPr>
            <a:spLocks noChangeArrowheads="1"/>
          </p:cNvSpPr>
          <p:nvPr/>
        </p:nvSpPr>
        <p:spPr bwMode="auto">
          <a:xfrm>
            <a:off x="4801611" y="3158214"/>
            <a:ext cx="266700" cy="21748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46" name="AutoShape 159"/>
          <p:cNvSpPr>
            <a:spLocks noChangeArrowheads="1"/>
          </p:cNvSpPr>
          <p:nvPr/>
        </p:nvSpPr>
        <p:spPr bwMode="auto">
          <a:xfrm>
            <a:off x="4934960" y="4237714"/>
            <a:ext cx="266700" cy="217487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47" name="Rectangle 160"/>
          <p:cNvSpPr>
            <a:spLocks noChangeArrowheads="1"/>
          </p:cNvSpPr>
          <p:nvPr/>
        </p:nvSpPr>
        <p:spPr bwMode="auto">
          <a:xfrm>
            <a:off x="4827958" y="4455200"/>
            <a:ext cx="3898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800" b="0" dirty="0" smtClean="0">
                <a:solidFill>
                  <a:schemeClr val="tx1"/>
                </a:solidFill>
              </a:rPr>
              <a:t>TAR</a:t>
            </a:r>
            <a:endParaRPr lang="pl-PL" sz="800" b="0" dirty="0">
              <a:solidFill>
                <a:schemeClr val="tx1"/>
              </a:solidFill>
            </a:endParaRPr>
          </a:p>
        </p:txBody>
      </p:sp>
      <p:sp>
        <p:nvSpPr>
          <p:cNvPr id="13348" name="AutoShape 161"/>
          <p:cNvSpPr>
            <a:spLocks noChangeArrowheads="1"/>
          </p:cNvSpPr>
          <p:nvPr/>
        </p:nvSpPr>
        <p:spPr bwMode="auto">
          <a:xfrm>
            <a:off x="6463357" y="2367638"/>
            <a:ext cx="265234" cy="2159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49" name="AutoShape 162"/>
          <p:cNvSpPr>
            <a:spLocks noChangeArrowheads="1"/>
          </p:cNvSpPr>
          <p:nvPr/>
        </p:nvSpPr>
        <p:spPr bwMode="auto">
          <a:xfrm>
            <a:off x="6464821" y="2799438"/>
            <a:ext cx="265235" cy="215900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50" name="AutoShape 163"/>
          <p:cNvSpPr>
            <a:spLocks noChangeArrowheads="1"/>
          </p:cNvSpPr>
          <p:nvPr/>
        </p:nvSpPr>
        <p:spPr bwMode="auto">
          <a:xfrm>
            <a:off x="6530764" y="3231238"/>
            <a:ext cx="133350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351" name="Text Box 164"/>
          <p:cNvSpPr txBox="1">
            <a:spLocks noChangeArrowheads="1"/>
          </p:cNvSpPr>
          <p:nvPr/>
        </p:nvSpPr>
        <p:spPr bwMode="auto">
          <a:xfrm>
            <a:off x="6982103" y="2356526"/>
            <a:ext cx="100085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l-PL" sz="1000">
                <a:solidFill>
                  <a:schemeClr val="tx1"/>
                </a:solidFill>
              </a:rPr>
              <a:t>Existing plants</a:t>
            </a:r>
          </a:p>
        </p:txBody>
      </p:sp>
      <p:sp>
        <p:nvSpPr>
          <p:cNvPr id="13352" name="Rectangle 165"/>
          <p:cNvSpPr>
            <a:spLocks noChangeArrowheads="1"/>
          </p:cNvSpPr>
          <p:nvPr/>
        </p:nvSpPr>
        <p:spPr bwMode="auto">
          <a:xfrm>
            <a:off x="6982599" y="2828014"/>
            <a:ext cx="1026243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l-PL" sz="1000">
                <a:solidFill>
                  <a:schemeClr val="tx1"/>
                </a:solidFill>
              </a:rPr>
              <a:t>Planned plants</a:t>
            </a:r>
          </a:p>
        </p:txBody>
      </p:sp>
      <p:sp>
        <p:nvSpPr>
          <p:cNvPr id="13353" name="Rectangle 166"/>
          <p:cNvSpPr>
            <a:spLocks noChangeArrowheads="1"/>
          </p:cNvSpPr>
          <p:nvPr/>
        </p:nvSpPr>
        <p:spPr bwMode="auto">
          <a:xfrm>
            <a:off x="7049789" y="3220126"/>
            <a:ext cx="553357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l-PL" sz="1000">
                <a:solidFill>
                  <a:schemeClr val="tx1"/>
                </a:solidFill>
              </a:rPr>
              <a:t>Depos</a:t>
            </a:r>
          </a:p>
        </p:txBody>
      </p:sp>
      <p:sp>
        <p:nvSpPr>
          <p:cNvPr id="43" name="AutoShape 149"/>
          <p:cNvSpPr>
            <a:spLocks noChangeArrowheads="1"/>
          </p:cNvSpPr>
          <p:nvPr/>
        </p:nvSpPr>
        <p:spPr bwMode="auto">
          <a:xfrm>
            <a:off x="3151577" y="3799570"/>
            <a:ext cx="266700" cy="21748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4" name="AutoShape 152"/>
          <p:cNvSpPr>
            <a:spLocks noChangeArrowheads="1"/>
          </p:cNvSpPr>
          <p:nvPr/>
        </p:nvSpPr>
        <p:spPr bwMode="auto">
          <a:xfrm>
            <a:off x="5467218" y="2437288"/>
            <a:ext cx="133350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5" name="AutoShape 152"/>
          <p:cNvSpPr>
            <a:spLocks noChangeArrowheads="1"/>
          </p:cNvSpPr>
          <p:nvPr/>
        </p:nvSpPr>
        <p:spPr bwMode="auto">
          <a:xfrm>
            <a:off x="5203993" y="3705938"/>
            <a:ext cx="133350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DFC00-7829-422C-BC4E-7AE8C5D1CB4C}" type="slidenum">
              <a:rPr lang="en-GB"/>
              <a:pPr/>
              <a:t>5</a:t>
            </a:fld>
            <a:endParaRPr lang="en-GB" sz="1400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762000"/>
            <a:ext cx="6418385" cy="793668"/>
          </a:xfrm>
        </p:spPr>
        <p:txBody>
          <a:bodyPr/>
          <a:lstStyle/>
          <a:p>
            <a:r>
              <a:rPr lang="en-GB" sz="2800" b="1" dirty="0">
                <a:latin typeface="Verdana" pitchFamily="34" charset="0"/>
              </a:rPr>
              <a:t>SYSTEM</a:t>
            </a:r>
            <a:endParaRPr lang="en-GB" sz="3200" dirty="0">
              <a:latin typeface="Verdana" pitchFamily="34" charset="0"/>
            </a:endParaRPr>
          </a:p>
        </p:txBody>
      </p:sp>
      <p:graphicFrame>
        <p:nvGraphicFramePr>
          <p:cNvPr id="731140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1547446" y="1441563"/>
          <a:ext cx="6611815" cy="5072062"/>
        </p:xfrm>
        <a:graphic>
          <a:graphicData uri="http://schemas.openxmlformats.org/presentationml/2006/ole">
            <p:oleObj spid="_x0000_s51202" name="Dokument" r:id="rId3" imgW="6087240" imgH="46130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5" descr="agenda"/>
          <p:cNvPicPr>
            <a:picLocks noChangeAspect="1" noChangeArrowheads="1"/>
          </p:cNvPicPr>
          <p:nvPr/>
        </p:nvPicPr>
        <p:blipFill>
          <a:blip r:embed="rId2" cstate="print">
            <a:lum bright="50000" contrast="50000"/>
            <a:grayscl/>
          </a:blip>
          <a:srcRect/>
          <a:stretch>
            <a:fillRect/>
          </a:stretch>
        </p:blipFill>
        <p:spPr bwMode="auto">
          <a:xfrm>
            <a:off x="9525" y="714375"/>
            <a:ext cx="7426325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1"/>
          <p:cNvSpPr txBox="1">
            <a:spLocks noChangeArrowheads="1"/>
          </p:cNvSpPr>
          <p:nvPr/>
        </p:nvSpPr>
        <p:spPr bwMode="auto">
          <a:xfrm>
            <a:off x="6353175" y="0"/>
            <a:ext cx="2790825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l">
              <a:spcBef>
                <a:spcPct val="50000"/>
              </a:spcBef>
            </a:pPr>
            <a:r>
              <a:rPr lang="sv-SE" sz="2800" b="1">
                <a:solidFill>
                  <a:srgbClr val="92D050"/>
                </a:solidFill>
              </a:rPr>
              <a:t>WELCOME</a:t>
            </a:r>
          </a:p>
        </p:txBody>
      </p:sp>
      <p:sp>
        <p:nvSpPr>
          <p:cNvPr id="374820" name="Text Box 36"/>
          <p:cNvSpPr txBox="1">
            <a:spLocks noChangeArrowheads="1"/>
          </p:cNvSpPr>
          <p:nvPr/>
        </p:nvSpPr>
        <p:spPr bwMode="auto">
          <a:xfrm>
            <a:off x="822325" y="3181350"/>
            <a:ext cx="4976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buClr>
                <a:srgbClr val="00274E"/>
              </a:buClr>
              <a:buSzPct val="70000"/>
              <a:buFont typeface="Wingdings" pitchFamily="2" charset="2"/>
              <a:buNone/>
              <a:defRPr/>
            </a:pPr>
            <a:r>
              <a:rPr lang="pl-P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eSyntaxBold" pitchFamily="2" charset="0"/>
              </a:rPr>
              <a:t>Innovative</a:t>
            </a:r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eSyntaxBold" pitchFamily="2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eSyntaxBold" pitchFamily="2" charset="0"/>
              </a:rPr>
              <a:t>supply</a:t>
            </a:r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eSyntaxBold" pitchFamily="2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eSyntaxBold" pitchFamily="2" charset="0"/>
              </a:rPr>
              <a:t>chain</a:t>
            </a:r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eSyntaxBold" pitchFamily="2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eSyntaxBold" pitchFamily="2" charset="0"/>
              </a:rPr>
              <a:t>solutions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ueSyntaxBold" pitchFamily="2" charset="0"/>
            </a:endParaRPr>
          </a:p>
        </p:txBody>
      </p:sp>
      <p:sp>
        <p:nvSpPr>
          <p:cNvPr id="3077" name="Rectangle 29"/>
          <p:cNvSpPr>
            <a:spLocks noChangeArrowheads="1"/>
          </p:cNvSpPr>
          <p:nvPr/>
        </p:nvSpPr>
        <p:spPr bwMode="auto">
          <a:xfrm>
            <a:off x="7000875" y="717550"/>
            <a:ext cx="2143125" cy="5624513"/>
          </a:xfrm>
          <a:prstGeom prst="rect">
            <a:avLst/>
          </a:prstGeom>
          <a:gradFill rotWithShape="1">
            <a:gsLst>
              <a:gs pos="0">
                <a:srgbClr val="1A1153"/>
              </a:gs>
              <a:gs pos="100000">
                <a:srgbClr val="080808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r>
              <a:rPr lang="pl-PL" dirty="0">
                <a:solidFill>
                  <a:srgbClr val="EBEBEB"/>
                </a:solidFill>
              </a:rPr>
              <a:t>Reda</a:t>
            </a:r>
            <a:endParaRPr lang="en-GB" dirty="0">
              <a:solidFill>
                <a:srgbClr val="EBEBEB"/>
              </a:solidFill>
            </a:endParaRPr>
          </a:p>
          <a:p>
            <a:r>
              <a:rPr lang="pl-PL" dirty="0">
                <a:solidFill>
                  <a:srgbClr val="EBEBEB"/>
                </a:solidFill>
              </a:rPr>
              <a:t>18-05</a:t>
            </a:r>
            <a:r>
              <a:rPr lang="en-GB" dirty="0">
                <a:solidFill>
                  <a:srgbClr val="EBEBEB"/>
                </a:solidFill>
              </a:rPr>
              <a:t>-201</a:t>
            </a:r>
            <a:r>
              <a:rPr lang="pl-PL" dirty="0">
                <a:solidFill>
                  <a:srgbClr val="EBEBEB"/>
                </a:solidFill>
              </a:rPr>
              <a:t>1</a:t>
            </a:r>
            <a:endParaRPr lang="en-GB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pl-PL" dirty="0">
              <a:solidFill>
                <a:srgbClr val="EBEBEB"/>
              </a:solidFill>
            </a:endParaRPr>
          </a:p>
          <a:p>
            <a:endParaRPr lang="en-GB" dirty="0">
              <a:solidFill>
                <a:srgbClr val="EBEBEB"/>
              </a:solidFill>
            </a:endParaRPr>
          </a:p>
          <a:p>
            <a:r>
              <a:rPr lang="de-DE" sz="1200" i="1" dirty="0" err="1">
                <a:solidFill>
                  <a:schemeClr val="bg1"/>
                </a:solidFill>
              </a:rPr>
              <a:t>Developed</a:t>
            </a:r>
            <a:r>
              <a:rPr lang="de-DE" sz="1200" i="1" dirty="0">
                <a:solidFill>
                  <a:schemeClr val="bg1"/>
                </a:solidFill>
              </a:rPr>
              <a:t> </a:t>
            </a:r>
            <a:r>
              <a:rPr lang="de-DE" sz="1200" i="1" dirty="0" err="1">
                <a:solidFill>
                  <a:schemeClr val="bg1"/>
                </a:solidFill>
              </a:rPr>
              <a:t>by</a:t>
            </a:r>
            <a:r>
              <a:rPr lang="de-DE" sz="1200" i="1" dirty="0">
                <a:solidFill>
                  <a:schemeClr val="bg1"/>
                </a:solidFill>
              </a:rPr>
              <a:t> Berendsen</a:t>
            </a:r>
          </a:p>
        </p:txBody>
      </p:sp>
      <p:sp>
        <p:nvSpPr>
          <p:cNvPr id="374814" name="Rectangle 30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2" descr="history - Kopia"/>
          <p:cNvPicPr>
            <a:picLocks noChangeAspect="1" noChangeArrowheads="1"/>
          </p:cNvPicPr>
          <p:nvPr/>
        </p:nvPicPr>
        <p:blipFill>
          <a:blip r:embed="rId2" cstate="print">
            <a:lum bright="50000" contrast="50000"/>
            <a:grayscl/>
          </a:blip>
          <a:srcRect/>
          <a:stretch>
            <a:fillRect/>
          </a:stretch>
        </p:blipFill>
        <p:spPr bwMode="auto">
          <a:xfrm>
            <a:off x="0" y="719138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2" name="Rectangle 4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GB" sz="3200" i="1" dirty="0">
                <a:solidFill>
                  <a:srgbClr val="333333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4C"/>
                    </a:outerShdw>
                  </a:cont>
                  <a:cont type="tree" name="">
                    <a:effect ref="fillLine"/>
                    <a:outerShdw dist="38100" dir="2700000" algn="tl">
                      <a:srgbClr val="1E1E1E"/>
                    </a:outerShdw>
                  </a:cont>
                  <a:effect ref="fillLine"/>
                </a:effectDag>
                <a:latin typeface="Arial Unicode MS" pitchFamily="34" charset="-128"/>
              </a:rPr>
              <a:t>SOL history</a:t>
            </a:r>
            <a:endParaRPr lang="sv-SE" sz="3200" i="1" dirty="0">
              <a:solidFill>
                <a:srgbClr val="333333"/>
              </a:solidFill>
              <a:effectDag name="">
                <a:cont type="tree" name="">
                  <a:effect ref="fillLine"/>
                  <a:outerShdw dist="38100" dir="13500000" algn="br">
                    <a:srgbClr val="4C4C4C"/>
                  </a:outerShdw>
                </a:cont>
                <a:cont type="tree" name="">
                  <a:effect ref="fillLine"/>
                  <a:outerShdw dist="38100" dir="2700000" algn="tl">
                    <a:srgbClr val="1E1E1E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380933" name="Rectangle 5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  <a:p>
            <a:pPr>
              <a:defRPr/>
            </a:pP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576513" y="0"/>
            <a:ext cx="6567487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just"/>
            <a:r>
              <a:rPr lang="en-US">
                <a:solidFill>
                  <a:srgbClr val="000000"/>
                </a:solidFill>
                <a:latin typeface="Syntax" pitchFamily="34" charset="0"/>
              </a:rPr>
              <a:t>Flowchart customer order</a:t>
            </a:r>
            <a:r>
              <a:rPr lang="en-GB">
                <a:solidFill>
                  <a:srgbClr val="000000"/>
                </a:solidFill>
                <a:latin typeface="Syntax" pitchFamily="34" charset="0"/>
              </a:rPr>
              <a:t> – order central warehouse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1331913" y="1046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Syntax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71463" y="108426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SOL Internet order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71463" y="1589088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Customer</a:t>
            </a:r>
            <a:r>
              <a:rPr lang="sv-SE" sz="1200"/>
              <a:t> order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71463" y="209391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Replacement</a:t>
            </a:r>
            <a:r>
              <a:rPr lang="sv-SE" sz="1200"/>
              <a:t> order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9288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</a:t>
            </a:r>
            <a:r>
              <a:rPr lang="en-US" sz="1200"/>
              <a:t>suggestion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4401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to </a:t>
            </a:r>
            <a:br>
              <a:rPr lang="sv-SE" sz="1200"/>
            </a:br>
            <a:r>
              <a:rPr lang="sv-SE" sz="1200"/>
              <a:t>central stock</a:t>
            </a:r>
          </a:p>
        </p:txBody>
      </p:sp>
      <p:cxnSp>
        <p:nvCxnSpPr>
          <p:cNvPr id="29" name="AutoShape 19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992188" y="1373188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" name="AutoShape 20"/>
          <p:cNvCxnSpPr>
            <a:cxnSpLocks noChangeShapeType="1"/>
            <a:stCxn id="17" idx="3"/>
            <a:endCxn id="18" idx="1"/>
          </p:cNvCxnSpPr>
          <p:nvPr/>
        </p:nvCxnSpPr>
        <p:spPr bwMode="auto">
          <a:xfrm>
            <a:off x="3224213" y="1731963"/>
            <a:ext cx="2159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" name="AutoShape 22"/>
          <p:cNvCxnSpPr>
            <a:cxnSpLocks noChangeShapeType="1"/>
            <a:stCxn id="15" idx="3"/>
            <a:endCxn id="17" idx="1"/>
          </p:cNvCxnSpPr>
          <p:nvPr/>
        </p:nvCxnSpPr>
        <p:spPr bwMode="auto">
          <a:xfrm flipV="1">
            <a:off x="1711325" y="1731963"/>
            <a:ext cx="21748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" name="AutoShape 24"/>
          <p:cNvCxnSpPr>
            <a:cxnSpLocks noChangeShapeType="1"/>
            <a:stCxn id="18" idx="3"/>
          </p:cNvCxnSpPr>
          <p:nvPr/>
        </p:nvCxnSpPr>
        <p:spPr bwMode="auto">
          <a:xfrm>
            <a:off x="4735513" y="1733550"/>
            <a:ext cx="722312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" name="AutoShape 34"/>
          <p:cNvCxnSpPr>
            <a:cxnSpLocks noChangeShapeType="1"/>
            <a:stCxn id="16" idx="0"/>
            <a:endCxn id="15" idx="2"/>
          </p:cNvCxnSpPr>
          <p:nvPr/>
        </p:nvCxnSpPr>
        <p:spPr bwMode="auto">
          <a:xfrm flipV="1">
            <a:off x="992188" y="1878013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Rectangle 4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GB" sz="3200" i="1" dirty="0">
                <a:solidFill>
                  <a:srgbClr val="333333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4C"/>
                    </a:outerShdw>
                  </a:cont>
                  <a:cont type="tree" name="">
                    <a:effect ref="fillLine"/>
                    <a:outerShdw dist="38100" dir="2700000" algn="tl">
                      <a:srgbClr val="1E1E1E"/>
                    </a:outerShdw>
                  </a:cont>
                  <a:effect ref="fillLine"/>
                </a:effectDag>
                <a:latin typeface="Arial Unicode MS" pitchFamily="34" charset="-128"/>
              </a:rPr>
              <a:t>SOL history</a:t>
            </a:r>
            <a:endParaRPr lang="sv-SE" sz="3200" i="1" dirty="0">
              <a:solidFill>
                <a:srgbClr val="333333"/>
              </a:solidFill>
              <a:effectDag name="">
                <a:cont type="tree" name="">
                  <a:effect ref="fillLine"/>
                  <a:outerShdw dist="38100" dir="13500000" algn="br">
                    <a:srgbClr val="4C4C4C"/>
                  </a:outerShdw>
                </a:cont>
                <a:cont type="tree" name="">
                  <a:effect ref="fillLine"/>
                  <a:outerShdw dist="38100" dir="2700000" algn="tl">
                    <a:srgbClr val="1E1E1E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381957" name="Rectangle 5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</p:txBody>
      </p:sp>
      <p:pic>
        <p:nvPicPr>
          <p:cNvPr id="5124" name="Picture 16" descr="software design"/>
          <p:cNvPicPr>
            <a:picLocks noChangeAspect="1" noChangeArrowheads="1"/>
          </p:cNvPicPr>
          <p:nvPr/>
        </p:nvPicPr>
        <p:blipFill>
          <a:blip r:embed="rId2" cstate="print">
            <a:lum bright="16000" contrast="-20000"/>
            <a:grayscl/>
          </a:blip>
          <a:srcRect/>
          <a:stretch>
            <a:fillRect/>
          </a:stretch>
        </p:blipFill>
        <p:spPr bwMode="auto">
          <a:xfrm>
            <a:off x="0" y="715963"/>
            <a:ext cx="91440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Prostokąt zaokrąglony 48"/>
          <p:cNvSpPr/>
          <p:nvPr/>
        </p:nvSpPr>
        <p:spPr>
          <a:xfrm>
            <a:off x="285750" y="836613"/>
            <a:ext cx="8572500" cy="950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200" b="1" dirty="0" err="1">
                <a:solidFill>
                  <a:schemeClr val="accent2">
                    <a:lumMod val="50000"/>
                  </a:schemeClr>
                </a:solidFill>
              </a:rPr>
              <a:t>Customer</a:t>
            </a:r>
            <a:r>
              <a:rPr lang="pl-PL" sz="2200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pl-PL" sz="2200" b="1" dirty="0" err="1">
                <a:solidFill>
                  <a:schemeClr val="accent2">
                    <a:lumMod val="50000"/>
                  </a:schemeClr>
                </a:solidFill>
              </a:rPr>
              <a:t>customer</a:t>
            </a:r>
            <a:r>
              <a:rPr lang="pl-PL" sz="2200" b="1" dirty="0">
                <a:solidFill>
                  <a:schemeClr val="accent2">
                    <a:lumMod val="50000"/>
                  </a:schemeClr>
                </a:solidFill>
              </a:rPr>
              <a:t> service)</a:t>
            </a:r>
          </a:p>
        </p:txBody>
      </p:sp>
      <p:sp>
        <p:nvSpPr>
          <p:cNvPr id="50" name="Elipsa 49"/>
          <p:cNvSpPr/>
          <p:nvPr/>
        </p:nvSpPr>
        <p:spPr>
          <a:xfrm>
            <a:off x="1408113" y="3511550"/>
            <a:ext cx="642937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100"/>
          </a:p>
        </p:txBody>
      </p:sp>
      <p:sp>
        <p:nvSpPr>
          <p:cNvPr id="51" name="Elipsa 50"/>
          <p:cNvSpPr/>
          <p:nvPr/>
        </p:nvSpPr>
        <p:spPr>
          <a:xfrm>
            <a:off x="2500313" y="2859088"/>
            <a:ext cx="642937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100"/>
          </a:p>
        </p:txBody>
      </p:sp>
      <p:sp>
        <p:nvSpPr>
          <p:cNvPr id="52" name="Elipsa 51"/>
          <p:cNvSpPr/>
          <p:nvPr/>
        </p:nvSpPr>
        <p:spPr>
          <a:xfrm>
            <a:off x="3571875" y="3502025"/>
            <a:ext cx="642938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100"/>
          </a:p>
        </p:txBody>
      </p:sp>
      <p:sp>
        <p:nvSpPr>
          <p:cNvPr id="53" name="Elipsa 52"/>
          <p:cNvSpPr/>
          <p:nvPr/>
        </p:nvSpPr>
        <p:spPr>
          <a:xfrm>
            <a:off x="4786313" y="3430588"/>
            <a:ext cx="642937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100"/>
          </a:p>
        </p:txBody>
      </p:sp>
      <p:sp>
        <p:nvSpPr>
          <p:cNvPr id="54" name="Elipsa 53"/>
          <p:cNvSpPr/>
          <p:nvPr/>
        </p:nvSpPr>
        <p:spPr>
          <a:xfrm>
            <a:off x="6143625" y="3716338"/>
            <a:ext cx="642938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100"/>
          </a:p>
        </p:txBody>
      </p:sp>
      <p:sp>
        <p:nvSpPr>
          <p:cNvPr id="55" name="Elipsa 54"/>
          <p:cNvSpPr/>
          <p:nvPr/>
        </p:nvSpPr>
        <p:spPr>
          <a:xfrm>
            <a:off x="3505200" y="4789488"/>
            <a:ext cx="1308100" cy="130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56" name="Łącznik prosty ze strzałką 55"/>
          <p:cNvCxnSpPr>
            <a:stCxn id="50" idx="4"/>
            <a:endCxn id="55" idx="1"/>
          </p:cNvCxnSpPr>
          <p:nvPr/>
        </p:nvCxnSpPr>
        <p:spPr>
          <a:xfrm>
            <a:off x="1730375" y="4140200"/>
            <a:ext cx="1966913" cy="841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>
            <a:endCxn id="50" idx="0"/>
          </p:cNvCxnSpPr>
          <p:nvPr/>
        </p:nvCxnSpPr>
        <p:spPr>
          <a:xfrm>
            <a:off x="1193800" y="1725613"/>
            <a:ext cx="536575" cy="178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pole tekstowe 57"/>
          <p:cNvSpPr txBox="1">
            <a:spLocks noChangeArrowheads="1"/>
          </p:cNvSpPr>
          <p:nvPr/>
        </p:nvSpPr>
        <p:spPr bwMode="auto">
          <a:xfrm>
            <a:off x="3548063" y="5159375"/>
            <a:ext cx="122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Central</a:t>
            </a:r>
          </a:p>
          <a:p>
            <a:r>
              <a:rPr lang="pl-PL" sz="1600"/>
              <a:t>Warehouse</a:t>
            </a:r>
          </a:p>
        </p:txBody>
      </p:sp>
      <p:sp>
        <p:nvSpPr>
          <p:cNvPr id="5135" name="pole tekstowe 58"/>
          <p:cNvSpPr txBox="1">
            <a:spLocks noChangeArrowheads="1"/>
          </p:cNvSpPr>
          <p:nvPr/>
        </p:nvSpPr>
        <p:spPr bwMode="auto">
          <a:xfrm>
            <a:off x="1441450" y="3703638"/>
            <a:ext cx="571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ZUK</a:t>
            </a:r>
          </a:p>
        </p:txBody>
      </p:sp>
      <p:sp>
        <p:nvSpPr>
          <p:cNvPr id="5136" name="pole tekstowe 59"/>
          <p:cNvSpPr txBox="1">
            <a:spLocks noChangeArrowheads="1"/>
          </p:cNvSpPr>
          <p:nvPr/>
        </p:nvSpPr>
        <p:spPr bwMode="auto">
          <a:xfrm>
            <a:off x="2536825" y="3038475"/>
            <a:ext cx="57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KAT</a:t>
            </a:r>
          </a:p>
        </p:txBody>
      </p:sp>
      <p:sp>
        <p:nvSpPr>
          <p:cNvPr id="5137" name="pole tekstowe 60"/>
          <p:cNvSpPr txBox="1">
            <a:spLocks noChangeArrowheads="1"/>
          </p:cNvSpPr>
          <p:nvPr/>
        </p:nvSpPr>
        <p:spPr bwMode="auto">
          <a:xfrm>
            <a:off x="3608388" y="3668713"/>
            <a:ext cx="571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POZ</a:t>
            </a:r>
          </a:p>
        </p:txBody>
      </p:sp>
      <p:sp>
        <p:nvSpPr>
          <p:cNvPr id="5138" name="pole tekstowe 61"/>
          <p:cNvSpPr txBox="1">
            <a:spLocks noChangeArrowheads="1"/>
          </p:cNvSpPr>
          <p:nvPr/>
        </p:nvSpPr>
        <p:spPr bwMode="auto">
          <a:xfrm>
            <a:off x="4768850" y="3597275"/>
            <a:ext cx="714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WAW</a:t>
            </a:r>
          </a:p>
        </p:txBody>
      </p:sp>
      <p:sp>
        <p:nvSpPr>
          <p:cNvPr id="5139" name="pole tekstowe 62"/>
          <p:cNvSpPr txBox="1">
            <a:spLocks noChangeArrowheads="1"/>
          </p:cNvSpPr>
          <p:nvPr/>
        </p:nvSpPr>
        <p:spPr bwMode="auto">
          <a:xfrm>
            <a:off x="6173788" y="3883025"/>
            <a:ext cx="571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WRO</a:t>
            </a:r>
          </a:p>
        </p:txBody>
      </p:sp>
      <p:cxnSp>
        <p:nvCxnSpPr>
          <p:cNvPr id="64" name="Łącznik prosty ze strzałką 63"/>
          <p:cNvCxnSpPr>
            <a:endCxn id="51" idx="1"/>
          </p:cNvCxnSpPr>
          <p:nvPr/>
        </p:nvCxnSpPr>
        <p:spPr>
          <a:xfrm>
            <a:off x="2143125" y="1787525"/>
            <a:ext cx="450850" cy="1163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ze strzałką 64"/>
          <p:cNvCxnSpPr/>
          <p:nvPr/>
        </p:nvCxnSpPr>
        <p:spPr>
          <a:xfrm flipH="1">
            <a:off x="3808413" y="1716088"/>
            <a:ext cx="49212" cy="1806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>
            <a:endCxn id="53" idx="0"/>
          </p:cNvCxnSpPr>
          <p:nvPr/>
        </p:nvCxnSpPr>
        <p:spPr>
          <a:xfrm>
            <a:off x="5000625" y="1787525"/>
            <a:ext cx="107950" cy="164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/>
          <p:nvPr/>
        </p:nvCxnSpPr>
        <p:spPr>
          <a:xfrm flipH="1">
            <a:off x="6465888" y="1787525"/>
            <a:ext cx="534987" cy="192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4" name="pole tekstowe 67"/>
          <p:cNvSpPr txBox="1">
            <a:spLocks noChangeArrowheads="1"/>
          </p:cNvSpPr>
          <p:nvPr/>
        </p:nvSpPr>
        <p:spPr bwMode="auto">
          <a:xfrm>
            <a:off x="3313113" y="1412875"/>
            <a:ext cx="2374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Customer service order</a:t>
            </a:r>
          </a:p>
        </p:txBody>
      </p:sp>
      <p:cxnSp>
        <p:nvCxnSpPr>
          <p:cNvPr id="69" name="Łącznik prosty ze strzałką 68"/>
          <p:cNvCxnSpPr>
            <a:stCxn id="54" idx="3"/>
            <a:endCxn id="55" idx="7"/>
          </p:cNvCxnSpPr>
          <p:nvPr/>
        </p:nvCxnSpPr>
        <p:spPr>
          <a:xfrm flipH="1">
            <a:off x="4622800" y="4252913"/>
            <a:ext cx="1614488" cy="728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>
            <a:endCxn id="50" idx="1"/>
          </p:cNvCxnSpPr>
          <p:nvPr/>
        </p:nvCxnSpPr>
        <p:spPr>
          <a:xfrm>
            <a:off x="1000125" y="1787525"/>
            <a:ext cx="503238" cy="1816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>
            <a:endCxn id="50" idx="7"/>
          </p:cNvCxnSpPr>
          <p:nvPr/>
        </p:nvCxnSpPr>
        <p:spPr>
          <a:xfrm flipH="1">
            <a:off x="1957388" y="1725613"/>
            <a:ext cx="307975" cy="187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ze strzałką 71"/>
          <p:cNvCxnSpPr>
            <a:endCxn id="50" idx="0"/>
          </p:cNvCxnSpPr>
          <p:nvPr/>
        </p:nvCxnSpPr>
        <p:spPr>
          <a:xfrm>
            <a:off x="1619250" y="1787525"/>
            <a:ext cx="111125" cy="172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>
            <a:endCxn id="51" idx="0"/>
          </p:cNvCxnSpPr>
          <p:nvPr/>
        </p:nvCxnSpPr>
        <p:spPr>
          <a:xfrm>
            <a:off x="2643188" y="1787525"/>
            <a:ext cx="177800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ze strzałką 73"/>
          <p:cNvCxnSpPr>
            <a:endCxn id="51" idx="7"/>
          </p:cNvCxnSpPr>
          <p:nvPr/>
        </p:nvCxnSpPr>
        <p:spPr>
          <a:xfrm flipH="1">
            <a:off x="3049588" y="1716088"/>
            <a:ext cx="22225" cy="1235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ze strzałką 74"/>
          <p:cNvCxnSpPr>
            <a:endCxn id="51" idx="0"/>
          </p:cNvCxnSpPr>
          <p:nvPr/>
        </p:nvCxnSpPr>
        <p:spPr>
          <a:xfrm flipH="1">
            <a:off x="2820988" y="1716088"/>
            <a:ext cx="8572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ze strzałką 75"/>
          <p:cNvCxnSpPr/>
          <p:nvPr/>
        </p:nvCxnSpPr>
        <p:spPr>
          <a:xfrm>
            <a:off x="4071938" y="1787525"/>
            <a:ext cx="0" cy="1806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ze strzałką 76"/>
          <p:cNvCxnSpPr>
            <a:endCxn id="52" idx="1"/>
          </p:cNvCxnSpPr>
          <p:nvPr/>
        </p:nvCxnSpPr>
        <p:spPr>
          <a:xfrm>
            <a:off x="3571875" y="1787525"/>
            <a:ext cx="93663" cy="1806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ze strzałką 77"/>
          <p:cNvCxnSpPr>
            <a:stCxn id="5144" idx="2"/>
            <a:endCxn id="53" idx="1"/>
          </p:cNvCxnSpPr>
          <p:nvPr/>
        </p:nvCxnSpPr>
        <p:spPr>
          <a:xfrm>
            <a:off x="4500563" y="1782763"/>
            <a:ext cx="379412" cy="173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78"/>
          <p:cNvCxnSpPr/>
          <p:nvPr/>
        </p:nvCxnSpPr>
        <p:spPr>
          <a:xfrm>
            <a:off x="5143500" y="1716088"/>
            <a:ext cx="107950" cy="178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ze strzałką 79"/>
          <p:cNvCxnSpPr/>
          <p:nvPr/>
        </p:nvCxnSpPr>
        <p:spPr>
          <a:xfrm>
            <a:off x="6000750" y="1787525"/>
            <a:ext cx="214313" cy="200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/>
          <p:nvPr/>
        </p:nvCxnSpPr>
        <p:spPr>
          <a:xfrm flipH="1">
            <a:off x="6357938" y="1787525"/>
            <a:ext cx="214312" cy="192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ze strzałką 81"/>
          <p:cNvCxnSpPr/>
          <p:nvPr/>
        </p:nvCxnSpPr>
        <p:spPr>
          <a:xfrm flipH="1">
            <a:off x="6643688" y="1787525"/>
            <a:ext cx="857250" cy="200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>
            <a:stCxn id="53" idx="4"/>
            <a:endCxn id="55" idx="7"/>
          </p:cNvCxnSpPr>
          <p:nvPr/>
        </p:nvCxnSpPr>
        <p:spPr>
          <a:xfrm flipH="1">
            <a:off x="4622800" y="4059238"/>
            <a:ext cx="485775" cy="922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>
            <a:stCxn id="52" idx="4"/>
            <a:endCxn id="55" idx="0"/>
          </p:cNvCxnSpPr>
          <p:nvPr/>
        </p:nvCxnSpPr>
        <p:spPr>
          <a:xfrm>
            <a:off x="3892550" y="4130675"/>
            <a:ext cx="266700" cy="65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ze strzałką 84"/>
          <p:cNvCxnSpPr>
            <a:stCxn id="51" idx="4"/>
            <a:endCxn id="55" idx="1"/>
          </p:cNvCxnSpPr>
          <p:nvPr/>
        </p:nvCxnSpPr>
        <p:spPr>
          <a:xfrm>
            <a:off x="2820988" y="3487738"/>
            <a:ext cx="876300" cy="1493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2" descr="history - Kopia"/>
          <p:cNvPicPr>
            <a:picLocks noChangeAspect="1" noChangeArrowheads="1"/>
          </p:cNvPicPr>
          <p:nvPr/>
        </p:nvPicPr>
        <p:blipFill>
          <a:blip r:embed="rId2" cstate="print">
            <a:lum bright="50000" contrast="50000"/>
            <a:grayscl/>
          </a:blip>
          <a:srcRect/>
          <a:stretch>
            <a:fillRect/>
          </a:stretch>
        </p:blipFill>
        <p:spPr bwMode="auto">
          <a:xfrm>
            <a:off x="0" y="719138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2" name="Rectangle 4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GB" sz="3200" i="1" dirty="0">
                <a:solidFill>
                  <a:srgbClr val="333333"/>
                </a:solidFill>
                <a:effectDag name="">
                  <a:cont type="tree" name="">
                    <a:effect ref="fillLine"/>
                    <a:outerShdw dist="38100" dir="13500000" algn="br">
                      <a:srgbClr val="4C4C4C"/>
                    </a:outerShdw>
                  </a:cont>
                  <a:cont type="tree" name="">
                    <a:effect ref="fillLine"/>
                    <a:outerShdw dist="38100" dir="2700000" algn="tl">
                      <a:srgbClr val="1E1E1E"/>
                    </a:outerShdw>
                  </a:cont>
                  <a:effect ref="fillLine"/>
                </a:effectDag>
                <a:latin typeface="Arial Unicode MS" pitchFamily="34" charset="-128"/>
              </a:rPr>
              <a:t>SOL history</a:t>
            </a:r>
            <a:endParaRPr lang="sv-SE" sz="3200" i="1" dirty="0">
              <a:solidFill>
                <a:srgbClr val="333333"/>
              </a:solidFill>
              <a:effectDag name="">
                <a:cont type="tree" name="">
                  <a:effect ref="fillLine"/>
                  <a:outerShdw dist="38100" dir="13500000" algn="br">
                    <a:srgbClr val="4C4C4C"/>
                  </a:outerShdw>
                </a:cont>
                <a:cont type="tree" name="">
                  <a:effect ref="fillLine"/>
                  <a:outerShdw dist="38100" dir="2700000" algn="tl">
                    <a:srgbClr val="1E1E1E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380933" name="Rectangle 5"/>
          <p:cNvSpPr>
            <a:spLocks noChangeAspect="1" noChangeArrowheads="1"/>
          </p:cNvSpPr>
          <p:nvPr/>
        </p:nvSpPr>
        <p:spPr bwMode="auto">
          <a:xfrm>
            <a:off x="0" y="6283325"/>
            <a:ext cx="9144000" cy="574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t="100000" r="10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Berendsen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</a:t>
            </a:r>
            <a:r>
              <a:rPr lang="pl-PL" sz="3200" i="1" dirty="0" err="1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Textile</a:t>
            </a:r>
            <a:r>
              <a:rPr lang="pl-PL" sz="3200" i="1" dirty="0">
                <a:solidFill>
                  <a:schemeClr val="bg2"/>
                </a:solidFill>
                <a:effectDag name="">
                  <a:cont type="tree" name="">
                    <a:effect ref="fillLine"/>
                    <a:outerShdw dist="38100" dir="13500000" algn="br">
                      <a:srgbClr val="C9C9C9"/>
                    </a:outerShdw>
                  </a:cont>
                  <a:cont type="tree" name="">
                    <a:effect ref="fillLine"/>
                    <a:outerShdw dist="38100" dir="2700000" algn="tl">
                      <a:srgbClr val="505050"/>
                    </a:outerShdw>
                  </a:cont>
                  <a:effect ref="fillLine"/>
                </a:effectDag>
              </a:rPr>
              <a:t> Service</a:t>
            </a: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</a:endParaRPr>
          </a:p>
          <a:p>
            <a:pPr>
              <a:defRPr/>
            </a:pPr>
            <a:endParaRPr lang="sv-SE" sz="3200" i="1" dirty="0">
              <a:solidFill>
                <a:schemeClr val="bg2"/>
              </a:solidFill>
              <a:effectDag name="">
                <a:cont type="tree" name="">
                  <a:effect ref="fillLine"/>
                  <a:outerShdw dist="38100" dir="13500000" algn="br">
                    <a:srgbClr val="C9C9C9"/>
                  </a:outerShdw>
                </a:cont>
                <a:cont type="tree" name="">
                  <a:effect ref="fillLine"/>
                  <a:outerShdw dist="38100" dir="2700000" algn="tl">
                    <a:srgbClr val="505050"/>
                  </a:outerShdw>
                </a:cont>
                <a:effect ref="fillLine"/>
              </a:effectDag>
              <a:latin typeface="Arial Unicode MS" pitchFamily="34" charset="-128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576513" y="0"/>
            <a:ext cx="6567487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/>
          <a:lstStyle/>
          <a:p>
            <a:pPr algn="just"/>
            <a:r>
              <a:rPr lang="en-US">
                <a:solidFill>
                  <a:srgbClr val="000000"/>
                </a:solidFill>
                <a:latin typeface="Syntax" pitchFamily="34" charset="0"/>
              </a:rPr>
              <a:t>Flowchart customer order</a:t>
            </a:r>
            <a:r>
              <a:rPr lang="en-GB">
                <a:solidFill>
                  <a:srgbClr val="000000"/>
                </a:solidFill>
                <a:latin typeface="Syntax" pitchFamily="34" charset="0"/>
              </a:rPr>
              <a:t> – order central warehouse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331913" y="1046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Syntax" pitchFamily="34" charset="0"/>
            </a:endParaRPr>
          </a:p>
        </p:txBody>
      </p:sp>
      <p:sp>
        <p:nvSpPr>
          <p:cNvPr id="6151" name="AutoShape 4"/>
          <p:cNvSpPr>
            <a:spLocks noChangeArrowheads="1"/>
          </p:cNvSpPr>
          <p:nvPr/>
        </p:nvSpPr>
        <p:spPr bwMode="auto">
          <a:xfrm>
            <a:off x="271463" y="108426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SOL Internet order</a:t>
            </a:r>
          </a:p>
        </p:txBody>
      </p:sp>
      <p:sp>
        <p:nvSpPr>
          <p:cNvPr id="6152" name="AutoShape 5"/>
          <p:cNvSpPr>
            <a:spLocks noChangeArrowheads="1"/>
          </p:cNvSpPr>
          <p:nvPr/>
        </p:nvSpPr>
        <p:spPr bwMode="auto">
          <a:xfrm>
            <a:off x="271463" y="1589088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Customer</a:t>
            </a:r>
            <a:r>
              <a:rPr lang="sv-SE" sz="1200"/>
              <a:t> order</a:t>
            </a:r>
          </a:p>
        </p:txBody>
      </p:sp>
      <p:sp>
        <p:nvSpPr>
          <p:cNvPr id="6153" name="AutoShape 6"/>
          <p:cNvSpPr>
            <a:spLocks noChangeArrowheads="1"/>
          </p:cNvSpPr>
          <p:nvPr/>
        </p:nvSpPr>
        <p:spPr bwMode="auto">
          <a:xfrm>
            <a:off x="271463" y="2093913"/>
            <a:ext cx="1439862" cy="2889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Replacement</a:t>
            </a:r>
            <a:r>
              <a:rPr lang="sv-SE" sz="1200"/>
              <a:t> order</a:t>
            </a:r>
          </a:p>
        </p:txBody>
      </p:sp>
      <p:sp>
        <p:nvSpPr>
          <p:cNvPr id="6154" name="AutoShape 7"/>
          <p:cNvSpPr>
            <a:spLocks noChangeArrowheads="1"/>
          </p:cNvSpPr>
          <p:nvPr/>
        </p:nvSpPr>
        <p:spPr bwMode="auto">
          <a:xfrm>
            <a:off x="19288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</a:t>
            </a:r>
            <a:r>
              <a:rPr lang="en-US" sz="1200"/>
              <a:t>suggestion</a:t>
            </a:r>
          </a:p>
        </p:txBody>
      </p:sp>
      <p:sp>
        <p:nvSpPr>
          <p:cNvPr id="6155" name="AutoShape 8"/>
          <p:cNvSpPr>
            <a:spLocks noChangeArrowheads="1"/>
          </p:cNvSpPr>
          <p:nvPr/>
        </p:nvSpPr>
        <p:spPr bwMode="auto">
          <a:xfrm>
            <a:off x="3440113" y="1446213"/>
            <a:ext cx="1295400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Order to </a:t>
            </a:r>
            <a:br>
              <a:rPr lang="sv-SE" sz="1200"/>
            </a:br>
            <a:r>
              <a:rPr lang="sv-SE" sz="1200"/>
              <a:t>central stock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5457825" y="1092200"/>
            <a:ext cx="1296988" cy="1295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200"/>
              <a:t>In </a:t>
            </a:r>
            <a:br>
              <a:rPr lang="sv-SE" sz="1200"/>
            </a:br>
            <a:r>
              <a:rPr lang="sv-SE" sz="1200"/>
              <a:t>stock</a:t>
            </a:r>
            <a:br>
              <a:rPr lang="sv-SE" sz="1200"/>
            </a:br>
            <a:r>
              <a:rPr lang="sv-SE" sz="1200"/>
              <a:t>Y/N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096125" y="1452563"/>
            <a:ext cx="1296988" cy="5746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Purchase</a:t>
            </a:r>
          </a:p>
        </p:txBody>
      </p:sp>
      <p:cxnSp>
        <p:nvCxnSpPr>
          <p:cNvPr id="6158" name="AutoShape 19"/>
          <p:cNvCxnSpPr>
            <a:cxnSpLocks noChangeShapeType="1"/>
            <a:stCxn id="6151" idx="2"/>
            <a:endCxn id="6152" idx="0"/>
          </p:cNvCxnSpPr>
          <p:nvPr/>
        </p:nvCxnSpPr>
        <p:spPr bwMode="auto">
          <a:xfrm>
            <a:off x="992188" y="1373188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59" name="AutoShape 20"/>
          <p:cNvCxnSpPr>
            <a:cxnSpLocks noChangeShapeType="1"/>
            <a:stCxn id="6154" idx="3"/>
            <a:endCxn id="6155" idx="1"/>
          </p:cNvCxnSpPr>
          <p:nvPr/>
        </p:nvCxnSpPr>
        <p:spPr bwMode="auto">
          <a:xfrm>
            <a:off x="3224213" y="1731963"/>
            <a:ext cx="2159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0" name="AutoShape 22"/>
          <p:cNvCxnSpPr>
            <a:cxnSpLocks noChangeShapeType="1"/>
            <a:stCxn id="6152" idx="3"/>
            <a:endCxn id="6154" idx="1"/>
          </p:cNvCxnSpPr>
          <p:nvPr/>
        </p:nvCxnSpPr>
        <p:spPr bwMode="auto">
          <a:xfrm flipV="1">
            <a:off x="1711325" y="1731963"/>
            <a:ext cx="21748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" name="AutoShape 23"/>
          <p:cNvCxnSpPr>
            <a:cxnSpLocks noChangeShapeType="1"/>
            <a:stCxn id="19" idx="3"/>
            <a:endCxn id="20" idx="1"/>
          </p:cNvCxnSpPr>
          <p:nvPr/>
        </p:nvCxnSpPr>
        <p:spPr bwMode="auto">
          <a:xfrm>
            <a:off x="6754813" y="1739900"/>
            <a:ext cx="3413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2" name="AutoShape 24"/>
          <p:cNvCxnSpPr>
            <a:cxnSpLocks noChangeShapeType="1"/>
            <a:stCxn id="6155" idx="3"/>
            <a:endCxn id="19" idx="1"/>
          </p:cNvCxnSpPr>
          <p:nvPr/>
        </p:nvCxnSpPr>
        <p:spPr bwMode="auto">
          <a:xfrm>
            <a:off x="4735513" y="1733550"/>
            <a:ext cx="722312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" name="AutoShape 28"/>
          <p:cNvCxnSpPr>
            <a:cxnSpLocks noChangeShapeType="1"/>
            <a:stCxn id="19" idx="2"/>
          </p:cNvCxnSpPr>
          <p:nvPr/>
        </p:nvCxnSpPr>
        <p:spPr bwMode="auto">
          <a:xfrm>
            <a:off x="6107113" y="2387600"/>
            <a:ext cx="0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" name="AutoShape 29"/>
          <p:cNvCxnSpPr>
            <a:cxnSpLocks noChangeShapeType="1"/>
          </p:cNvCxnSpPr>
          <p:nvPr/>
        </p:nvCxnSpPr>
        <p:spPr bwMode="auto">
          <a:xfrm flipH="1">
            <a:off x="7794625" y="2027238"/>
            <a:ext cx="0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5" name="AutoShape 34"/>
          <p:cNvCxnSpPr>
            <a:cxnSpLocks noChangeShapeType="1"/>
            <a:stCxn id="6153" idx="0"/>
            <a:endCxn id="6152" idx="2"/>
          </p:cNvCxnSpPr>
          <p:nvPr/>
        </p:nvCxnSpPr>
        <p:spPr bwMode="auto">
          <a:xfrm flipV="1">
            <a:off x="992188" y="1878013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PP_Vorlage_neu">
  <a:themeElements>
    <a:clrScheme name="PP_Vorlage_neu 6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CBCBCB"/>
      </a:accent1>
      <a:accent2>
        <a:srgbClr val="0066FF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5CE7"/>
      </a:accent6>
      <a:hlink>
        <a:srgbClr val="FF0033"/>
      </a:hlink>
      <a:folHlink>
        <a:srgbClr val="009900"/>
      </a:folHlink>
    </a:clrScheme>
    <a:fontScheme name="PP_Vorlage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_Vorlage_neu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ne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Vorlage_neu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neu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neu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neu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neu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</TotalTime>
  <Words>504</Words>
  <Application>Microsoft Office PowerPoint</Application>
  <PresentationFormat>Pokaz na ekranie (4:3)</PresentationFormat>
  <Paragraphs>244</Paragraphs>
  <Slides>18</Slides>
  <Notes>2</Notes>
  <HiddenSlides>0</HiddenSlides>
  <MMClips>0</MMClips>
  <ScaleCrop>false</ScaleCrop>
  <HeadingPairs>
    <vt:vector size="8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  <vt:variant>
        <vt:lpstr>Pokazy niestandardowe</vt:lpstr>
      </vt:variant>
      <vt:variant>
        <vt:i4>3</vt:i4>
      </vt:variant>
    </vt:vector>
  </HeadingPairs>
  <TitlesOfParts>
    <vt:vector size="23" baseType="lpstr">
      <vt:lpstr>PP_Vorlage_neu</vt:lpstr>
      <vt:lpstr>Dokument</vt:lpstr>
      <vt:lpstr>Slajd 1</vt:lpstr>
      <vt:lpstr>Berendsen in Poland</vt:lpstr>
      <vt:lpstr>BTS Poland plants</vt:lpstr>
      <vt:lpstr>Slajd 4</vt:lpstr>
      <vt:lpstr>SYSTEM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Salesmeetings</vt:lpstr>
      <vt:lpstr>Technic</vt:lpstr>
      <vt:lpstr>Organisation</vt:lpstr>
    </vt:vector>
  </TitlesOfParts>
  <Company>Berendsen Group Services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gmayer</dc:creator>
  <cp:lastModifiedBy>wlodek.kwiatkowski</cp:lastModifiedBy>
  <cp:revision>520</cp:revision>
  <cp:lastPrinted>2001-03-26T13:44:07Z</cp:lastPrinted>
  <dcterms:created xsi:type="dcterms:W3CDTF">2008-01-27T13:13:12Z</dcterms:created>
  <dcterms:modified xsi:type="dcterms:W3CDTF">2011-05-20T12:24:03Z</dcterms:modified>
</cp:coreProperties>
</file>